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Lst>
  <p:sldSz cy="5715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297">
          <p15:clr>
            <a:srgbClr val="A4A3A4"/>
          </p15:clr>
        </p15:guide>
        <p15:guide id="2" orient="horz" pos="303">
          <p15:clr>
            <a:srgbClr val="A4A3A4"/>
          </p15:clr>
        </p15:guide>
        <p15:guide id="3" pos="5465">
          <p15:clr>
            <a:srgbClr val="A4A3A4"/>
          </p15:clr>
        </p15:guide>
        <p15:guide id="4" pos="317">
          <p15:clr>
            <a:srgbClr val="A4A3A4"/>
          </p15:clr>
        </p15:guide>
        <p15:guide id="5" pos="2767">
          <p15:clr>
            <a:srgbClr val="A4A3A4"/>
          </p15:clr>
        </p15:guide>
        <p15:guide id="6" orient="horz" pos="575">
          <p15:clr>
            <a:srgbClr val="A4A3A4"/>
          </p15:clr>
        </p15:guide>
        <p15:guide id="7" pos="431">
          <p15:clr>
            <a:srgbClr val="A4A3A4"/>
          </p15:clr>
        </p15:guide>
        <p15:guide id="8" orient="horz" pos="1029">
          <p15:clr>
            <a:srgbClr val="A4A3A4"/>
          </p15:clr>
        </p15:guide>
        <p15:guide id="9" pos="635">
          <p15:clr>
            <a:srgbClr val="A4A3A4"/>
          </p15:clr>
        </p15:guide>
        <p15:guide id="10" pos="2993">
          <p15:clr>
            <a:srgbClr val="A4A3A4"/>
          </p15:clr>
        </p15:guide>
        <p15:guide id="11" pos="2562">
          <p15:clr>
            <a:srgbClr val="A4A3A4"/>
          </p15:clr>
        </p15:guide>
        <p15:guide id="12" pos="2880">
          <p15:clr>
            <a:srgbClr val="A4A3A4"/>
          </p15:clr>
        </p15:guide>
        <p15:guide id="13" orient="horz" pos="734">
          <p15:clr>
            <a:srgbClr val="A4A3A4"/>
          </p15:clr>
        </p15:guide>
        <p15:guide id="14" orient="horz" pos="3070">
          <p15:clr>
            <a:srgbClr val="A4A3A4"/>
          </p15:clr>
        </p15:guide>
        <p15:guide id="15" orient="horz" pos="1256">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GoogleSlidesCustomDataVersion2">
      <go:slidesCustomData xmlns:go="http://customooxmlschemas.google.com/" r:id="rId52" roundtripDataSignature="AMtx7miskwWFByPamk8D/mz21iFTn6fvr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201C080-A394-4ED9-9AD3-30A305EBF408}">
  <a:tblStyle styleId="{E201C080-A394-4ED9-9AD3-30A305EBF408}"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a:tcStyle>
        <a:fill>
          <a:solidFill>
            <a:srgbClr val="CFD7E7"/>
          </a:solidFill>
        </a:fill>
      </a:tcStyle>
    </a:band1H>
    <a:band2H>
      <a:tcTxStyle/>
    </a:band2H>
    <a:band1V>
      <a:tcTxStyle/>
      <a:tcStyle>
        <a:fill>
          <a:solidFill>
            <a:srgbClr val="CFD7E7"/>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297" orient="horz"/>
        <p:guide pos="303" orient="horz"/>
        <p:guide pos="5465"/>
        <p:guide pos="317"/>
        <p:guide pos="2767"/>
        <p:guide pos="575" orient="horz"/>
        <p:guide pos="431"/>
        <p:guide pos="1029" orient="horz"/>
        <p:guide pos="635"/>
        <p:guide pos="2993"/>
        <p:guide pos="2562"/>
        <p:guide pos="2880"/>
        <p:guide pos="734" orient="horz"/>
        <p:guide pos="3070" orient="horz"/>
        <p:guide pos="1256" orient="horz"/>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2" Type="http://customschemas.google.com/relationships/presentationmetadata" Target="meta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2.jpg>
</file>

<file path=ppt/media/image24.png>
</file>

<file path=ppt/media/image26.png>
</file>

<file path=ppt/media/image27.png>
</file>

<file path=ppt/media/image28.jpg>
</file>

<file path=ppt/media/image29.jpg>
</file>

<file path=ppt/media/image3.png>
</file>

<file path=ppt/media/image30.png>
</file>

<file path=ppt/media/image31.jpg>
</file>

<file path=ppt/media/image32.jpg>
</file>

<file path=ppt/media/image33.png>
</file>

<file path=ppt/media/image34.jpg>
</file>

<file path=ppt/media/image35.jpg>
</file>

<file path=ppt/media/image36.jpg>
</file>

<file path=ppt/media/image37.png>
</file>

<file path=ppt/media/image38.jpg>
</file>

<file path=ppt/media/image39.png>
</file>

<file path=ppt/media/image4.png>
</file>

<file path=ppt/media/image40.png>
</file>

<file path=ppt/media/image41.png>
</file>

<file path=ppt/media/image42.png>
</file>

<file path=ppt/media/image43.jpg>
</file>

<file path=ppt/media/image44.png>
</file>

<file path=ppt/media/image45.png>
</file>

<file path=ppt/media/image47.png>
</file>

<file path=ppt/media/image48.png>
</file>

<file path=ppt/media/image49.jpg>
</file>

<file path=ppt/media/image5.png>
</file>

<file path=ppt/media/image50.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p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 name="Google Shape;32;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3" name="Google Shape;33;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0" name="Google Shape;150;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600">
                <a:solidFill>
                  <a:srgbClr val="262626"/>
                </a:solidFill>
              </a:rPr>
              <a:t>Khan, Mehr. “Prefacio”. En:</a:t>
            </a:r>
            <a:r>
              <a:rPr i="1" lang="es-ES" sz="1600">
                <a:solidFill>
                  <a:srgbClr val="262626"/>
                </a:solidFill>
              </a:rPr>
              <a:t> La participación de niños y adolescentes en el contexto de la Convención sobre los Derechos del Niño: visiones y perspectivas. </a:t>
            </a:r>
            <a:r>
              <a:rPr lang="es-ES" sz="1600">
                <a:solidFill>
                  <a:srgbClr val="262626"/>
                </a:solidFill>
              </a:rPr>
              <a:t>Bogotá, 1998.  </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58" name="Google Shape;158;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6" name="Google Shape;166;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1600"/>
              <a:buFont typeface="Calibri"/>
              <a:buNone/>
            </a:pPr>
            <a:r>
              <a:rPr lang="es-ES" sz="1600">
                <a:solidFill>
                  <a:srgbClr val="262626"/>
                </a:solidFill>
              </a:rPr>
              <a:t>Khan, Mehr. Obra citada. Bogotá, 1998.</a:t>
            </a:r>
            <a:endParaRPr/>
          </a:p>
          <a:p>
            <a:pPr indent="0" lvl="0" marL="0" rtl="0" algn="l">
              <a:spcBef>
                <a:spcPts val="0"/>
              </a:spcBef>
              <a:spcAft>
                <a:spcPts val="0"/>
              </a:spcAft>
              <a:buNone/>
            </a:pPr>
            <a:r>
              <a:t/>
            </a:r>
            <a:endParaRPr>
              <a:latin typeface="Arial"/>
              <a:ea typeface="Arial"/>
              <a:cs typeface="Arial"/>
              <a:sym typeface="Arial"/>
            </a:endParaRPr>
          </a:p>
        </p:txBody>
      </p:sp>
      <p:sp>
        <p:nvSpPr>
          <p:cNvPr id="167" name="Google Shape;167;p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5" name="Google Shape;175;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rPr lang="es-ES" sz="1600"/>
              <a:t>Rojas, Humberto. Obra citada. </a:t>
            </a:r>
            <a:r>
              <a:rPr lang="es-ES" sz="1600">
                <a:solidFill>
                  <a:srgbClr val="262626"/>
                </a:solidFill>
              </a:rPr>
              <a:t>Bogotá, 1998. </a:t>
            </a:r>
            <a:endParaRPr sz="1600">
              <a:latin typeface="Arial"/>
              <a:ea typeface="Arial"/>
              <a:cs typeface="Arial"/>
              <a:sym typeface="Arial"/>
            </a:endParaRPr>
          </a:p>
        </p:txBody>
      </p:sp>
      <p:sp>
        <p:nvSpPr>
          <p:cNvPr id="176" name="Google Shape;176;p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rPr lang="es-ES" sz="1600"/>
              <a:t>Rojas, Humberto. Obra citada. </a:t>
            </a:r>
            <a:r>
              <a:rPr lang="es-ES" sz="1600">
                <a:solidFill>
                  <a:srgbClr val="262626"/>
                </a:solidFill>
              </a:rPr>
              <a:t>Bogotá, 1998. </a:t>
            </a:r>
            <a:endParaRPr sz="1600">
              <a:latin typeface="Arial"/>
              <a:ea typeface="Arial"/>
              <a:cs typeface="Arial"/>
              <a:sym typeface="Arial"/>
            </a:endParaRPr>
          </a:p>
        </p:txBody>
      </p:sp>
      <p:sp>
        <p:nvSpPr>
          <p:cNvPr id="224" name="Google Shape;224;p1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1" name="Google Shape;271;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600">
                <a:solidFill>
                  <a:srgbClr val="262626"/>
                </a:solidFill>
              </a:rPr>
              <a:t>Borile, Mónica Elba. </a:t>
            </a:r>
            <a:r>
              <a:rPr i="1" lang="es-ES" sz="1600">
                <a:solidFill>
                  <a:srgbClr val="262626"/>
                </a:solidFill>
              </a:rPr>
              <a:t>Empoderamiento y participación juvenil. </a:t>
            </a:r>
            <a:r>
              <a:rPr lang="es-ES" sz="1600">
                <a:solidFill>
                  <a:srgbClr val="262626"/>
                </a:solidFill>
              </a:rPr>
              <a:t>Río Negro, 2011. </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272" name="Google Shape;272;p1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0" name="Google Shape;280;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rPr lang="es-ES" sz="1600">
                <a:solidFill>
                  <a:srgbClr val="262626"/>
                </a:solidFill>
              </a:rPr>
              <a:t>Borile, Mónica Elba. </a:t>
            </a:r>
            <a:r>
              <a:rPr i="1" lang="es-ES" sz="1600">
                <a:solidFill>
                  <a:srgbClr val="262626"/>
                </a:solidFill>
              </a:rPr>
              <a:t>Empoderamiento y participación juvenil. </a:t>
            </a:r>
            <a:r>
              <a:rPr lang="es-ES" sz="1600">
                <a:solidFill>
                  <a:srgbClr val="262626"/>
                </a:solidFill>
              </a:rPr>
              <a:t>Río Negro, 2011. </a:t>
            </a:r>
            <a:endParaRPr sz="1600">
              <a:latin typeface="Arial"/>
              <a:ea typeface="Arial"/>
              <a:cs typeface="Arial"/>
              <a:sym typeface="Arial"/>
            </a:endParaRPr>
          </a:p>
        </p:txBody>
      </p:sp>
      <p:sp>
        <p:nvSpPr>
          <p:cNvPr id="281" name="Google Shape;281;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1600"/>
              <a:buFont typeface="Calibri"/>
              <a:buNone/>
            </a:pPr>
            <a:r>
              <a:rPr lang="es-ES" sz="1600">
                <a:solidFill>
                  <a:srgbClr val="262626"/>
                </a:solidFill>
                <a:latin typeface="Calibri"/>
                <a:ea typeface="Calibri"/>
                <a:cs typeface="Calibri"/>
                <a:sym typeface="Calibri"/>
              </a:rPr>
              <a:t>Borile, Mónica Elba. </a:t>
            </a:r>
            <a:r>
              <a:rPr i="1" lang="es-ES" sz="1600">
                <a:solidFill>
                  <a:srgbClr val="262626"/>
                </a:solidFill>
                <a:latin typeface="Calibri"/>
                <a:ea typeface="Calibri"/>
                <a:cs typeface="Calibri"/>
                <a:sym typeface="Calibri"/>
              </a:rPr>
              <a:t>Empoderamiento y participación juvenil. </a:t>
            </a:r>
            <a:r>
              <a:rPr lang="es-ES" sz="1600">
                <a:solidFill>
                  <a:srgbClr val="262626"/>
                </a:solidFill>
                <a:latin typeface="Calibri"/>
                <a:ea typeface="Calibri"/>
                <a:cs typeface="Calibri"/>
                <a:sym typeface="Calibri"/>
              </a:rPr>
              <a:t>Río Negro, 2011. </a:t>
            </a:r>
            <a:endParaRPr sz="1600">
              <a:latin typeface="Calibri"/>
              <a:ea typeface="Calibri"/>
              <a:cs typeface="Calibri"/>
              <a:sym typeface="Calibri"/>
            </a:endParaRPr>
          </a:p>
          <a:p>
            <a:pPr indent="0" lvl="0" marL="0" rtl="0" algn="l">
              <a:spcBef>
                <a:spcPts val="0"/>
              </a:spcBef>
              <a:spcAft>
                <a:spcPts val="0"/>
              </a:spcAft>
              <a:buNone/>
            </a:pPr>
            <a:r>
              <a:t/>
            </a:r>
            <a:endParaRPr>
              <a:latin typeface="Arial"/>
              <a:ea typeface="Arial"/>
              <a:cs typeface="Arial"/>
              <a:sym typeface="Arial"/>
            </a:endParaRPr>
          </a:p>
        </p:txBody>
      </p:sp>
      <p:sp>
        <p:nvSpPr>
          <p:cNvPr id="292" name="Google Shape;292;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1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3" name="Google Shape;303;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1600"/>
              <a:buFont typeface="Calibri"/>
              <a:buNone/>
            </a:pPr>
            <a:r>
              <a:rPr lang="es-ES" sz="1600">
                <a:solidFill>
                  <a:srgbClr val="262626"/>
                </a:solidFill>
              </a:rPr>
              <a:t>Borile, Mónica Elba. </a:t>
            </a:r>
            <a:r>
              <a:rPr i="1" lang="es-ES" sz="1600">
                <a:solidFill>
                  <a:srgbClr val="262626"/>
                </a:solidFill>
              </a:rPr>
              <a:t>Empoderamiento y participación juvenil. </a:t>
            </a:r>
            <a:r>
              <a:rPr lang="es-ES" sz="1600">
                <a:solidFill>
                  <a:srgbClr val="262626"/>
                </a:solidFill>
              </a:rPr>
              <a:t>Río Negro, 2011. </a:t>
            </a:r>
            <a:endParaRPr sz="1600">
              <a:latin typeface="Arial"/>
              <a:ea typeface="Arial"/>
              <a:cs typeface="Arial"/>
              <a:sym typeface="Arial"/>
            </a:endParaRPr>
          </a:p>
        </p:txBody>
      </p:sp>
      <p:sp>
        <p:nvSpPr>
          <p:cNvPr id="304" name="Google Shape;304;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1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8" name="Google Shape;328;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1600"/>
              <a:buFont typeface="Calibri"/>
              <a:buNone/>
            </a:pPr>
            <a:r>
              <a:rPr lang="es-ES" sz="1600">
                <a:solidFill>
                  <a:srgbClr val="262626"/>
                </a:solidFill>
                <a:latin typeface="Calibri"/>
                <a:ea typeface="Calibri"/>
                <a:cs typeface="Calibri"/>
                <a:sym typeface="Calibri"/>
              </a:rPr>
              <a:t>Borile, Mónica Elba. </a:t>
            </a:r>
            <a:r>
              <a:rPr i="1" lang="es-ES" sz="1600">
                <a:solidFill>
                  <a:srgbClr val="262626"/>
                </a:solidFill>
                <a:latin typeface="Calibri"/>
                <a:ea typeface="Calibri"/>
                <a:cs typeface="Calibri"/>
                <a:sym typeface="Calibri"/>
              </a:rPr>
              <a:t>Empoderamiento y participación juvenil. </a:t>
            </a:r>
            <a:r>
              <a:rPr lang="es-ES" sz="1600">
                <a:solidFill>
                  <a:srgbClr val="262626"/>
                </a:solidFill>
                <a:latin typeface="Calibri"/>
                <a:ea typeface="Calibri"/>
                <a:cs typeface="Calibri"/>
                <a:sym typeface="Calibri"/>
              </a:rPr>
              <a:t>Río Negro, 2011. </a:t>
            </a:r>
            <a:endParaRPr sz="1600">
              <a:latin typeface="Calibri"/>
              <a:ea typeface="Calibri"/>
              <a:cs typeface="Calibri"/>
              <a:sym typeface="Calibri"/>
            </a:endParaRPr>
          </a:p>
          <a:p>
            <a:pPr indent="0" lvl="0" marL="0" rtl="0" algn="l">
              <a:spcBef>
                <a:spcPts val="0"/>
              </a:spcBef>
              <a:spcAft>
                <a:spcPts val="0"/>
              </a:spcAft>
              <a:buNone/>
            </a:pPr>
            <a:r>
              <a:t/>
            </a:r>
            <a:endParaRPr>
              <a:latin typeface="Arial"/>
              <a:ea typeface="Arial"/>
              <a:cs typeface="Arial"/>
              <a:sym typeface="Arial"/>
            </a:endParaRPr>
          </a:p>
        </p:txBody>
      </p:sp>
      <p:sp>
        <p:nvSpPr>
          <p:cNvPr id="329" name="Google Shape;329;p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 name="Google Shape;60;p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2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6" name="Google Shape;336;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1600"/>
              <a:buFont typeface="Calibri"/>
              <a:buNone/>
            </a:pPr>
            <a:r>
              <a:rPr lang="es-ES" sz="1600">
                <a:latin typeface="Calibri"/>
                <a:ea typeface="Calibri"/>
                <a:cs typeface="Calibri"/>
                <a:sym typeface="Calibri"/>
              </a:rPr>
              <a:t>En este video podrás conocer las experiencias de algunos jóvenes y su participación social. </a:t>
            </a:r>
            <a:endParaRPr/>
          </a:p>
        </p:txBody>
      </p:sp>
      <p:sp>
        <p:nvSpPr>
          <p:cNvPr id="337" name="Google Shape;337;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2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9" name="Google Shape;349;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600">
                <a:solidFill>
                  <a:srgbClr val="262626"/>
                </a:solidFill>
              </a:rPr>
              <a:t>Cevallos Sarzosa, Mayra. </a:t>
            </a:r>
            <a:r>
              <a:rPr i="1" lang="es-ES" sz="1600">
                <a:solidFill>
                  <a:srgbClr val="262626"/>
                </a:solidFill>
              </a:rPr>
              <a:t>Exclusión del adulto mayor en programas sociales. </a:t>
            </a:r>
            <a:r>
              <a:rPr lang="es-ES" sz="1600">
                <a:solidFill>
                  <a:srgbClr val="262626"/>
                </a:solidFill>
              </a:rPr>
              <a:t>Quito, 2013. </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50" name="Google Shape;350;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2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8" name="Google Shape;358;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600">
                <a:solidFill>
                  <a:srgbClr val="262626"/>
                </a:solidFill>
              </a:rPr>
              <a:t>Mendía Gallardo, Rafael. </a:t>
            </a:r>
            <a:r>
              <a:rPr i="1" lang="es-ES" sz="1600">
                <a:solidFill>
                  <a:srgbClr val="262626"/>
                </a:solidFill>
              </a:rPr>
              <a:t>Animación sociocultural de la vida diaria en la tercera edad. </a:t>
            </a:r>
            <a:r>
              <a:rPr lang="es-ES" sz="1600">
                <a:solidFill>
                  <a:srgbClr val="262626"/>
                </a:solidFill>
              </a:rPr>
              <a:t>País Vasco, 1991. </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359" name="Google Shape;359;p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2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6" name="Google Shape;376;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rPr lang="es-ES" sz="1600">
                <a:solidFill>
                  <a:srgbClr val="262626"/>
                </a:solidFill>
              </a:rPr>
              <a:t>Mendía Gallardo, Rafael. </a:t>
            </a:r>
            <a:r>
              <a:rPr i="1" lang="es-ES" sz="1600">
                <a:solidFill>
                  <a:srgbClr val="262626"/>
                </a:solidFill>
              </a:rPr>
              <a:t>Animación sociocultural de la vida diaria en la tercera edad. </a:t>
            </a:r>
            <a:r>
              <a:rPr lang="es-ES" sz="1600">
                <a:solidFill>
                  <a:srgbClr val="262626"/>
                </a:solidFill>
              </a:rPr>
              <a:t>País Vasco, 1991. </a:t>
            </a:r>
            <a:endParaRPr sz="1600">
              <a:latin typeface="Arial"/>
              <a:ea typeface="Arial"/>
              <a:cs typeface="Arial"/>
              <a:sym typeface="Arial"/>
            </a:endParaRPr>
          </a:p>
        </p:txBody>
      </p:sp>
      <p:sp>
        <p:nvSpPr>
          <p:cNvPr id="377" name="Google Shape;377;p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2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9" name="Google Shape;399;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1600"/>
              <a:buFont typeface="Calibri"/>
              <a:buNone/>
            </a:pPr>
            <a:r>
              <a:rPr lang="es-ES" sz="1600">
                <a:solidFill>
                  <a:srgbClr val="262626"/>
                </a:solidFill>
                <a:latin typeface="Calibri"/>
                <a:ea typeface="Calibri"/>
                <a:cs typeface="Calibri"/>
                <a:sym typeface="Calibri"/>
              </a:rPr>
              <a:t>Mendía Gallardo, Rafael. </a:t>
            </a:r>
            <a:r>
              <a:rPr i="1" lang="es-ES" sz="1600">
                <a:solidFill>
                  <a:srgbClr val="262626"/>
                </a:solidFill>
                <a:latin typeface="Calibri"/>
                <a:ea typeface="Calibri"/>
                <a:cs typeface="Calibri"/>
                <a:sym typeface="Calibri"/>
              </a:rPr>
              <a:t>Animación sociocultural de la vida diaria en la tercera edad. </a:t>
            </a:r>
            <a:r>
              <a:rPr lang="es-ES" sz="1600">
                <a:solidFill>
                  <a:srgbClr val="262626"/>
                </a:solidFill>
                <a:latin typeface="Calibri"/>
                <a:ea typeface="Calibri"/>
                <a:cs typeface="Calibri"/>
                <a:sym typeface="Calibri"/>
              </a:rPr>
              <a:t>País Vasco, 1991. </a:t>
            </a:r>
            <a:endParaRPr sz="1600">
              <a:latin typeface="Calibri"/>
              <a:ea typeface="Calibri"/>
              <a:cs typeface="Calibri"/>
              <a:sym typeface="Calibri"/>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00" name="Google Shape;400;p2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2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6" name="Google Shape;406;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1600"/>
              <a:buFont typeface="Calibri"/>
              <a:buNone/>
            </a:pPr>
            <a:r>
              <a:rPr lang="es-ES" sz="1600">
                <a:solidFill>
                  <a:srgbClr val="262626"/>
                </a:solidFill>
              </a:rPr>
              <a:t>Cevallos Sarzosa, Mayra. </a:t>
            </a:r>
            <a:r>
              <a:rPr i="1" lang="es-ES" sz="1600">
                <a:solidFill>
                  <a:srgbClr val="262626"/>
                </a:solidFill>
              </a:rPr>
              <a:t>Exclusión del adulto mayor en programas sociales. Q</a:t>
            </a:r>
            <a:r>
              <a:rPr lang="es-ES" sz="1600">
                <a:solidFill>
                  <a:srgbClr val="262626"/>
                </a:solidFill>
              </a:rPr>
              <a:t>uito, 2013. </a:t>
            </a:r>
            <a:endParaRPr/>
          </a:p>
          <a:p>
            <a:pPr indent="0" lvl="0" marL="0" rtl="0" algn="l">
              <a:spcBef>
                <a:spcPts val="0"/>
              </a:spcBef>
              <a:spcAft>
                <a:spcPts val="0"/>
              </a:spcAft>
              <a:buNone/>
            </a:pPr>
            <a:r>
              <a:t/>
            </a:r>
            <a:endParaRPr>
              <a:latin typeface="Arial"/>
              <a:ea typeface="Arial"/>
              <a:cs typeface="Arial"/>
              <a:sym typeface="Arial"/>
            </a:endParaRPr>
          </a:p>
        </p:txBody>
      </p:sp>
      <p:sp>
        <p:nvSpPr>
          <p:cNvPr id="407" name="Google Shape;407;p2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2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5" name="Google Shape;415;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1600"/>
              <a:buFont typeface="Calibri"/>
              <a:buNone/>
            </a:pPr>
            <a:r>
              <a:rPr lang="es-ES" sz="1600">
                <a:latin typeface="Calibri"/>
                <a:ea typeface="Calibri"/>
                <a:cs typeface="Calibri"/>
                <a:sym typeface="Calibri"/>
              </a:rPr>
              <a:t>En este videos, una terapeuta nos da una ciertas pautas de lo que constituye la participación de las personas de la tercera edad. </a:t>
            </a:r>
            <a:endParaRPr/>
          </a:p>
        </p:txBody>
      </p:sp>
      <p:sp>
        <p:nvSpPr>
          <p:cNvPr id="416" name="Google Shape;416;p2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2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8" name="Google Shape;428;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29" name="Google Shape;429;p2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2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6" name="Google Shape;436;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600">
                <a:solidFill>
                  <a:srgbClr val="262626"/>
                </a:solidFill>
              </a:rPr>
              <a:t>Araujo González, Rafael. "Vulnerabilidad y riesgo en salud: ¿dos conceptos concomitantes?“ En: </a:t>
            </a:r>
            <a:r>
              <a:rPr i="1" lang="es-ES" sz="1600">
                <a:solidFill>
                  <a:srgbClr val="262626"/>
                </a:solidFill>
              </a:rPr>
              <a:t>Revista Novedades en Población,</a:t>
            </a:r>
            <a:r>
              <a:rPr lang="es-ES" sz="1600">
                <a:solidFill>
                  <a:srgbClr val="262626"/>
                </a:solidFill>
              </a:rPr>
              <a:t> vol. 11, N° 21. La Habana, 2015.</a:t>
            </a:r>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37" name="Google Shape;437;p2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2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5" name="Google Shape;445;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1600"/>
              <a:buFont typeface="Calibri"/>
              <a:buNone/>
            </a:pPr>
            <a:r>
              <a:rPr lang="es-ES" sz="1600">
                <a:solidFill>
                  <a:srgbClr val="262626"/>
                </a:solidFill>
              </a:rPr>
              <a:t>López Martín, Antonia. </a:t>
            </a:r>
            <a:r>
              <a:rPr i="1" lang="es-ES" sz="1600">
                <a:solidFill>
                  <a:srgbClr val="262626"/>
                </a:solidFill>
              </a:rPr>
              <a:t>Marco jurídico y análisis de la sociedad española ante la violencia de género. </a:t>
            </a:r>
            <a:r>
              <a:rPr lang="es-ES" sz="1600">
                <a:solidFill>
                  <a:srgbClr val="262626"/>
                </a:solidFill>
              </a:rPr>
              <a:t>Madrid, 2017. </a:t>
            </a:r>
            <a:endParaRPr/>
          </a:p>
          <a:p>
            <a:pPr indent="0" lvl="0" marL="0" rtl="0" algn="l">
              <a:spcBef>
                <a:spcPts val="0"/>
              </a:spcBef>
              <a:spcAft>
                <a:spcPts val="0"/>
              </a:spcAft>
              <a:buNone/>
            </a:pPr>
            <a:r>
              <a:t/>
            </a:r>
            <a:endParaRPr>
              <a:latin typeface="Arial"/>
              <a:ea typeface="Arial"/>
              <a:cs typeface="Arial"/>
              <a:sym typeface="Arial"/>
            </a:endParaRPr>
          </a:p>
        </p:txBody>
      </p:sp>
      <p:sp>
        <p:nvSpPr>
          <p:cNvPr id="446" name="Google Shape;446;p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 name="Google Shape;70;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1" name="Google Shape;71;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3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4" name="Google Shape;454;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55" name="Google Shape;455;p3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3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2" name="Google Shape;462;p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rPr lang="es-ES" sz="1600">
                <a:solidFill>
                  <a:srgbClr val="262626"/>
                </a:solidFill>
              </a:rPr>
              <a:t>Fanjul, Gonzalo. “Las diez causas de la desigualdad”. En: </a:t>
            </a:r>
            <a:r>
              <a:rPr i="1" lang="es-ES" sz="1600">
                <a:solidFill>
                  <a:srgbClr val="262626"/>
                </a:solidFill>
              </a:rPr>
              <a:t>El País</a:t>
            </a:r>
            <a:r>
              <a:rPr lang="es-ES" sz="1600">
                <a:solidFill>
                  <a:srgbClr val="262626"/>
                </a:solidFill>
              </a:rPr>
              <a:t> (https://bit.ly/3duhktq). Madrid, 3 de noviembre del 2014. </a:t>
            </a:r>
            <a:endParaRPr sz="1600">
              <a:latin typeface="Arial"/>
              <a:ea typeface="Arial"/>
              <a:cs typeface="Arial"/>
              <a:sym typeface="Arial"/>
            </a:endParaRPr>
          </a:p>
        </p:txBody>
      </p:sp>
      <p:sp>
        <p:nvSpPr>
          <p:cNvPr id="463" name="Google Shape;463;p3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p3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9" name="Google Shape;469;p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rPr lang="es-ES" sz="1600">
                <a:solidFill>
                  <a:srgbClr val="262626"/>
                </a:solidFill>
              </a:rPr>
              <a:t>Fanjul, Gonzalo. “Las diez causas de la desigualdad”. En: </a:t>
            </a:r>
            <a:r>
              <a:rPr i="1" lang="es-ES" sz="1600">
                <a:solidFill>
                  <a:srgbClr val="262626"/>
                </a:solidFill>
              </a:rPr>
              <a:t>El País</a:t>
            </a:r>
            <a:r>
              <a:rPr lang="es-ES" sz="1600">
                <a:solidFill>
                  <a:srgbClr val="262626"/>
                </a:solidFill>
              </a:rPr>
              <a:t> (https://bit.ly/3duhktq). Madrid, 3 de noviembre del 2014. </a:t>
            </a:r>
            <a:endParaRPr sz="1600">
              <a:latin typeface="Arial"/>
              <a:ea typeface="Arial"/>
              <a:cs typeface="Arial"/>
              <a:sym typeface="Arial"/>
            </a:endParaRPr>
          </a:p>
        </p:txBody>
      </p:sp>
      <p:sp>
        <p:nvSpPr>
          <p:cNvPr id="470" name="Google Shape;470;p3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p3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6" name="Google Shape;476;p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477" name="Google Shape;477;p3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p3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5" name="Google Shape;485;p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86" name="Google Shape;486;p3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p3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3" name="Google Shape;493;p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600">
                <a:solidFill>
                  <a:srgbClr val="262626"/>
                </a:solidFill>
              </a:rPr>
              <a:t>Fondo De Población de las Naciones Unidas. </a:t>
            </a:r>
            <a:r>
              <a:rPr i="1" lang="es-ES" sz="1600">
                <a:solidFill>
                  <a:srgbClr val="262626"/>
                </a:solidFill>
              </a:rPr>
              <a:t>Diez acciones para un mundo más igual. </a:t>
            </a:r>
            <a:r>
              <a:rPr lang="es-ES" sz="1600">
                <a:solidFill>
                  <a:srgbClr val="262626"/>
                </a:solidFill>
              </a:rPr>
              <a:t>En: https://bit.ly/3dwqaqE. New York, 16 de octubre de 2017.</a:t>
            </a:r>
            <a:endParaRPr sz="1600">
              <a:latin typeface="Arial"/>
              <a:ea typeface="Arial"/>
              <a:cs typeface="Arial"/>
              <a:sym typeface="Arial"/>
            </a:endParaRPr>
          </a:p>
        </p:txBody>
      </p:sp>
      <p:sp>
        <p:nvSpPr>
          <p:cNvPr id="494" name="Google Shape;494;p3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3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2" name="Google Shape;502;p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1200"/>
              <a:buFont typeface="Calibri"/>
              <a:buNone/>
            </a:pPr>
            <a:r>
              <a:rPr lang="es-ES" sz="1200">
                <a:solidFill>
                  <a:srgbClr val="262626"/>
                </a:solidFill>
              </a:rPr>
              <a:t>Fondo De Población de las Naciones Unidas. </a:t>
            </a:r>
            <a:r>
              <a:rPr i="1" lang="es-ES" sz="1200">
                <a:solidFill>
                  <a:srgbClr val="262626"/>
                </a:solidFill>
              </a:rPr>
              <a:t>Diez acciones para un mundo más igual. </a:t>
            </a:r>
            <a:r>
              <a:rPr lang="es-ES" sz="1200">
                <a:solidFill>
                  <a:srgbClr val="262626"/>
                </a:solidFill>
              </a:rPr>
              <a:t>En: https://bit.ly/3dwqaqE. New York, 16 de octubre de 2017.</a:t>
            </a:r>
            <a:endParaRPr>
              <a:latin typeface="Arial"/>
              <a:ea typeface="Arial"/>
              <a:cs typeface="Arial"/>
              <a:sym typeface="Arial"/>
            </a:endParaRPr>
          </a:p>
        </p:txBody>
      </p:sp>
      <p:sp>
        <p:nvSpPr>
          <p:cNvPr id="503" name="Google Shape;503;p3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3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9" name="Google Shape;509;p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510" name="Google Shape;510;p3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p3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8" name="Google Shape;518;p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1600"/>
              <a:buFont typeface="Calibri"/>
              <a:buNone/>
            </a:pPr>
            <a:r>
              <a:rPr lang="es-ES" sz="1600">
                <a:latin typeface="Calibri"/>
                <a:ea typeface="Calibri"/>
                <a:cs typeface="Calibri"/>
                <a:sym typeface="Calibri"/>
              </a:rPr>
              <a:t>En este video de la Contraloría, puedes apreciar algunos mecanismos para participar activamente para disminuir la desigualdad social. ¿Tienes algún tema de desigualdad social que quieres denunciar? ¿Ya pensaste en cómo hacerlo? ¿Lo harás? </a:t>
            </a:r>
            <a:endParaRPr/>
          </a:p>
        </p:txBody>
      </p:sp>
      <p:sp>
        <p:nvSpPr>
          <p:cNvPr id="519" name="Google Shape;519;p3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p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1" name="Google Shape;531;p3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 name="Google Shape;82;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3" name="Google Shape;83;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p40: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0" name="Google Shape;540;p4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41" name="Google Shape;541;p4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p4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4" name="Google Shape;554;p4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p42: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2" name="Google Shape;562;p4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63" name="Google Shape;563;p4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p43: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8" name="Google Shape;578;p4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79" name="Google Shape;579;p4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p44: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3" name="Google Shape;593;p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94" name="Google Shape;594;p4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p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8" name="Google Shape;608;p4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5: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 name="Google Shape;90;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rPr lang="es-ES" sz="1600">
                <a:solidFill>
                  <a:srgbClr val="262626"/>
                </a:solidFill>
              </a:rPr>
              <a:t>Avendaño, Fanor. </a:t>
            </a:r>
            <a:r>
              <a:rPr i="1" lang="es-ES" sz="1600">
                <a:solidFill>
                  <a:srgbClr val="262626"/>
                </a:solidFill>
              </a:rPr>
              <a:t>Manual de participación ciudadana. </a:t>
            </a:r>
            <a:r>
              <a:rPr lang="es-ES" sz="1600">
                <a:solidFill>
                  <a:srgbClr val="262626"/>
                </a:solidFill>
              </a:rPr>
              <a:t>Managua, 2006.</a:t>
            </a:r>
            <a:endParaRPr sz="1600">
              <a:latin typeface="Arial"/>
              <a:ea typeface="Arial"/>
              <a:cs typeface="Arial"/>
              <a:sym typeface="Arial"/>
            </a:endParaRPr>
          </a:p>
        </p:txBody>
      </p:sp>
      <p:sp>
        <p:nvSpPr>
          <p:cNvPr id="91" name="Google Shape;91;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6: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 name="Google Shape;99;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11725" rtl="0" algn="l">
              <a:spcBef>
                <a:spcPts val="0"/>
              </a:spcBef>
              <a:spcAft>
                <a:spcPts val="0"/>
              </a:spcAft>
              <a:buNone/>
            </a:pPr>
            <a:r>
              <a:rPr lang="es-ES" sz="1600">
                <a:solidFill>
                  <a:srgbClr val="262626"/>
                </a:solidFill>
              </a:rPr>
              <a:t>Arnstein, Sherry. “A ladder of citizen participation”. En: </a:t>
            </a:r>
            <a:r>
              <a:rPr i="1" lang="es-ES" sz="1600">
                <a:solidFill>
                  <a:srgbClr val="262626"/>
                </a:solidFill>
              </a:rPr>
              <a:t>Journal of the American Institute of Planners,</a:t>
            </a:r>
            <a:r>
              <a:rPr lang="es-ES" sz="1600">
                <a:solidFill>
                  <a:srgbClr val="262626"/>
                </a:solidFill>
              </a:rPr>
              <a:t> vol. 35, N° 4. Chicago, 1969. </a:t>
            </a:r>
            <a:endParaRPr sz="1600">
              <a:solidFill>
                <a:srgbClr val="262626"/>
              </a:solidFill>
            </a:endParaRPr>
          </a:p>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00" name="Google Shape;100;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7: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7" name="Google Shape;107;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1600"/>
              <a:buFont typeface="Calibri"/>
              <a:buNone/>
            </a:pPr>
            <a:r>
              <a:rPr lang="es-ES" sz="1600">
                <a:solidFill>
                  <a:srgbClr val="262626"/>
                </a:solidFill>
              </a:rPr>
              <a:t>Arnstein, Sherry. “A ladder of citizen participation”. En: </a:t>
            </a:r>
            <a:r>
              <a:rPr i="1" lang="es-ES" sz="1600">
                <a:solidFill>
                  <a:srgbClr val="262626"/>
                </a:solidFill>
              </a:rPr>
              <a:t>Journal of the American Institute of Planners,</a:t>
            </a:r>
            <a:r>
              <a:rPr lang="es-ES" sz="1600">
                <a:solidFill>
                  <a:srgbClr val="262626"/>
                </a:solidFill>
              </a:rPr>
              <a:t> vol. 35, N° 4. Chicago, 1969. </a:t>
            </a:r>
            <a:endParaRPr sz="1600">
              <a:solidFill>
                <a:srgbClr val="262626"/>
              </a:solidFill>
            </a:endParaRPr>
          </a:p>
          <a:p>
            <a:pPr indent="0" lvl="0" marL="0" rtl="0" algn="l">
              <a:spcBef>
                <a:spcPts val="0"/>
              </a:spcBef>
              <a:spcAft>
                <a:spcPts val="0"/>
              </a:spcAft>
              <a:buNone/>
            </a:pPr>
            <a:r>
              <a:t/>
            </a:r>
            <a:endParaRPr>
              <a:latin typeface="Arial"/>
              <a:ea typeface="Arial"/>
              <a:cs typeface="Arial"/>
              <a:sym typeface="Arial"/>
            </a:endParaRPr>
          </a:p>
        </p:txBody>
      </p:sp>
      <p:sp>
        <p:nvSpPr>
          <p:cNvPr id="108" name="Google Shape;108;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8: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1200"/>
              <a:buFont typeface="Calibri"/>
              <a:buNone/>
            </a:pPr>
            <a:r>
              <a:t/>
            </a:r>
            <a:endParaRPr>
              <a:latin typeface="Arial"/>
              <a:ea typeface="Arial"/>
              <a:cs typeface="Arial"/>
              <a:sym typeface="Arial"/>
            </a:endParaRPr>
          </a:p>
        </p:txBody>
      </p:sp>
      <p:sp>
        <p:nvSpPr>
          <p:cNvPr id="128" name="Google Shape;128;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9: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6" name="Google Shape;136;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1600"/>
              <a:buFont typeface="Calibri"/>
              <a:buNone/>
            </a:pPr>
            <a:r>
              <a:rPr lang="es-ES" sz="1600">
                <a:latin typeface="Calibri"/>
                <a:ea typeface="Calibri"/>
                <a:cs typeface="Calibri"/>
                <a:sym typeface="Calibri"/>
              </a:rPr>
              <a:t>En este video podrás aprender más sobre la Escalera de la Participación. </a:t>
            </a:r>
            <a:endParaRPr/>
          </a:p>
        </p:txBody>
      </p:sp>
      <p:sp>
        <p:nvSpPr>
          <p:cNvPr id="137" name="Google Shape;137;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3" name="Shape 1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showMasterSp="0">
  <p:cSld name="Título y objetos">
    <p:spTree>
      <p:nvGrpSpPr>
        <p:cNvPr id="14" name="Shape 14"/>
        <p:cNvGrpSpPr/>
        <p:nvPr/>
      </p:nvGrpSpPr>
      <p:grpSpPr>
        <a:xfrm>
          <a:off x="0" y="0"/>
          <a:ext cx="0" cy="0"/>
          <a:chOff x="0" y="0"/>
          <a:chExt cx="0" cy="0"/>
        </a:xfrm>
      </p:grpSpPr>
      <p:sp>
        <p:nvSpPr>
          <p:cNvPr id="15" name="Google Shape;15;p48"/>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s-ES" sz="600">
                <a:solidFill>
                  <a:srgbClr val="7F7F7F"/>
                </a:solidFill>
                <a:latin typeface="Arial"/>
                <a:ea typeface="Arial"/>
                <a:cs typeface="Arial"/>
                <a:sym typeface="Arial"/>
              </a:rPr>
              <a:t>© ISIL. Todos los derechos reservados</a:t>
            </a:r>
            <a:endParaRPr/>
          </a:p>
        </p:txBody>
      </p:sp>
      <p:pic>
        <p:nvPicPr>
          <p:cNvPr id="16" name="Google Shape;16;p48"/>
          <p:cNvPicPr preferRelativeResize="0"/>
          <p:nvPr/>
        </p:nvPicPr>
        <p:blipFill rotWithShape="1">
          <a:blip r:embed="rId2">
            <a:alphaModFix amt="20000"/>
          </a:blip>
          <a:srcRect b="0" l="0" r="0" t="0"/>
          <a:stretch/>
        </p:blipFill>
        <p:spPr>
          <a:xfrm>
            <a:off x="506316" y="5349405"/>
            <a:ext cx="369984" cy="206823"/>
          </a:xfrm>
          <a:prstGeom prst="rect">
            <a:avLst/>
          </a:prstGeom>
          <a:noFill/>
          <a:ln>
            <a:noFill/>
          </a:ln>
        </p:spPr>
      </p:pic>
      <p:sp>
        <p:nvSpPr>
          <p:cNvPr id="17" name="Google Shape;17;p48"/>
          <p:cNvSpPr txBox="1"/>
          <p:nvPr/>
        </p:nvSpPr>
        <p:spPr>
          <a:xfrm>
            <a:off x="876300" y="5343295"/>
            <a:ext cx="1588897"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800">
                <a:solidFill>
                  <a:srgbClr val="7F7F7F"/>
                </a:solidFill>
                <a:latin typeface="Calibri"/>
                <a:ea typeface="Calibri"/>
                <a:cs typeface="Calibri"/>
                <a:sym typeface="Calibri"/>
              </a:rPr>
              <a:t>ÉTICA PROFESIONAL</a:t>
            </a:r>
            <a:r>
              <a:rPr lang="es-ES" sz="800">
                <a:solidFill>
                  <a:srgbClr val="7F7F7F"/>
                </a:solidFill>
                <a:latin typeface="Calibri"/>
                <a:ea typeface="Calibri"/>
                <a:cs typeface="Calibri"/>
                <a:sym typeface="Calibri"/>
              </a:rPr>
              <a:t>  </a:t>
            </a:r>
            <a:r>
              <a:rPr lang="es-ES" sz="800">
                <a:solidFill>
                  <a:srgbClr val="7F7F7F"/>
                </a:solidFill>
                <a:latin typeface="Calibri"/>
                <a:ea typeface="Calibri"/>
                <a:cs typeface="Calibri"/>
                <a:sym typeface="Calibri"/>
              </a:rPr>
              <a:t>•  SESIÓN 14</a:t>
            </a:r>
            <a:endParaRPr sz="800">
              <a:solidFill>
                <a:srgbClr val="7F7F7F"/>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ítulo y objetos" type="obj">
  <p:cSld name="OBJECT">
    <p:spTree>
      <p:nvGrpSpPr>
        <p:cNvPr id="18" name="Shape 18"/>
        <p:cNvGrpSpPr/>
        <p:nvPr/>
      </p:nvGrpSpPr>
      <p:grpSpPr>
        <a:xfrm>
          <a:off x="0" y="0"/>
          <a:ext cx="0" cy="0"/>
          <a:chOff x="0" y="0"/>
          <a:chExt cx="0" cy="0"/>
        </a:xfrm>
      </p:grpSpPr>
      <p:sp>
        <p:nvSpPr>
          <p:cNvPr id="19" name="Google Shape;19;p49"/>
          <p:cNvSpPr txBox="1"/>
          <p:nvPr>
            <p:ph type="title"/>
          </p:nvPr>
        </p:nvSpPr>
        <p:spPr>
          <a:xfrm>
            <a:off x="457200" y="228865"/>
            <a:ext cx="8219256" cy="952500"/>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rtl="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20" name="Google Shape;20;p49"/>
          <p:cNvSpPr txBox="1"/>
          <p:nvPr>
            <p:ph idx="1" type="body"/>
          </p:nvPr>
        </p:nvSpPr>
        <p:spPr>
          <a:xfrm>
            <a:off x="457200" y="1333500"/>
            <a:ext cx="8229600" cy="3771636"/>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 name="Google Shape;21;p49"/>
          <p:cNvSpPr txBox="1"/>
          <p:nvPr>
            <p:ph idx="10" type="dt"/>
          </p:nvPr>
        </p:nvSpPr>
        <p:spPr>
          <a:xfrm>
            <a:off x="457200" y="5296959"/>
            <a:ext cx="2133600" cy="304271"/>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2" name="Google Shape;22;p49"/>
          <p:cNvSpPr txBox="1"/>
          <p:nvPr>
            <p:ph idx="11" type="ftr"/>
          </p:nvPr>
        </p:nvSpPr>
        <p:spPr>
          <a:xfrm>
            <a:off x="3124200" y="5296959"/>
            <a:ext cx="2895600" cy="304271"/>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3" name="Google Shape;23;p49"/>
          <p:cNvSpPr txBox="1"/>
          <p:nvPr>
            <p:ph idx="12" type="sldNum"/>
          </p:nvPr>
        </p:nvSpPr>
        <p:spPr>
          <a:xfrm>
            <a:off x="6553200" y="5296959"/>
            <a:ext cx="2133600" cy="304271"/>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spcAft>
                <a:spcPts val="0"/>
              </a:spcAft>
              <a:buNone/>
              <a:defRPr sz="1800">
                <a:solidFill>
                  <a:srgbClr val="888888"/>
                </a:solidFill>
                <a:latin typeface="Arial"/>
                <a:ea typeface="Arial"/>
                <a:cs typeface="Arial"/>
                <a:sym typeface="Arial"/>
              </a:defRPr>
            </a:lvl1pPr>
            <a:lvl2pPr indent="0" lvl="1" marL="0" marR="0" rtl="0" algn="l">
              <a:spcBef>
                <a:spcPts val="0"/>
              </a:spcBef>
              <a:spcAft>
                <a:spcPts val="0"/>
              </a:spcAft>
              <a:buNone/>
              <a:defRPr sz="1800">
                <a:solidFill>
                  <a:srgbClr val="888888"/>
                </a:solidFill>
                <a:latin typeface="Arial"/>
                <a:ea typeface="Arial"/>
                <a:cs typeface="Arial"/>
                <a:sym typeface="Arial"/>
              </a:defRPr>
            </a:lvl2pPr>
            <a:lvl3pPr indent="0" lvl="2" marL="0" marR="0" rtl="0" algn="l">
              <a:spcBef>
                <a:spcPts val="0"/>
              </a:spcBef>
              <a:spcAft>
                <a:spcPts val="0"/>
              </a:spcAft>
              <a:buNone/>
              <a:defRPr sz="1800">
                <a:solidFill>
                  <a:srgbClr val="888888"/>
                </a:solidFill>
                <a:latin typeface="Arial"/>
                <a:ea typeface="Arial"/>
                <a:cs typeface="Arial"/>
                <a:sym typeface="Arial"/>
              </a:defRPr>
            </a:lvl3pPr>
            <a:lvl4pPr indent="0" lvl="3" marL="0" marR="0" rtl="0" algn="l">
              <a:spcBef>
                <a:spcPts val="0"/>
              </a:spcBef>
              <a:spcAft>
                <a:spcPts val="0"/>
              </a:spcAft>
              <a:buNone/>
              <a:defRPr sz="1800">
                <a:solidFill>
                  <a:srgbClr val="888888"/>
                </a:solidFill>
                <a:latin typeface="Arial"/>
                <a:ea typeface="Arial"/>
                <a:cs typeface="Arial"/>
                <a:sym typeface="Arial"/>
              </a:defRPr>
            </a:lvl4pPr>
            <a:lvl5pPr indent="0" lvl="4" marL="0" marR="0" rtl="0" algn="l">
              <a:spcBef>
                <a:spcPts val="0"/>
              </a:spcBef>
              <a:spcAft>
                <a:spcPts val="0"/>
              </a:spcAft>
              <a:buNone/>
              <a:defRPr sz="1800">
                <a:solidFill>
                  <a:srgbClr val="888888"/>
                </a:solidFill>
                <a:latin typeface="Arial"/>
                <a:ea typeface="Arial"/>
                <a:cs typeface="Arial"/>
                <a:sym typeface="Arial"/>
              </a:defRPr>
            </a:lvl5pPr>
            <a:lvl6pPr indent="0" lvl="5" marL="0" marR="0" rtl="0" algn="l">
              <a:spcBef>
                <a:spcPts val="0"/>
              </a:spcBef>
              <a:spcAft>
                <a:spcPts val="0"/>
              </a:spcAft>
              <a:buNone/>
              <a:defRPr sz="1800">
                <a:solidFill>
                  <a:srgbClr val="888888"/>
                </a:solidFill>
                <a:latin typeface="Arial"/>
                <a:ea typeface="Arial"/>
                <a:cs typeface="Arial"/>
                <a:sym typeface="Arial"/>
              </a:defRPr>
            </a:lvl6pPr>
            <a:lvl7pPr indent="0" lvl="6" marL="0" marR="0" rtl="0" algn="l">
              <a:spcBef>
                <a:spcPts val="0"/>
              </a:spcBef>
              <a:spcAft>
                <a:spcPts val="0"/>
              </a:spcAft>
              <a:buNone/>
              <a:defRPr sz="1800">
                <a:solidFill>
                  <a:srgbClr val="888888"/>
                </a:solidFill>
                <a:latin typeface="Arial"/>
                <a:ea typeface="Arial"/>
                <a:cs typeface="Arial"/>
                <a:sym typeface="Arial"/>
              </a:defRPr>
            </a:lvl7pPr>
            <a:lvl8pPr indent="0" lvl="7" marL="0" marR="0" rtl="0" algn="l">
              <a:spcBef>
                <a:spcPts val="0"/>
              </a:spcBef>
              <a:spcAft>
                <a:spcPts val="0"/>
              </a:spcAft>
              <a:buNone/>
              <a:defRPr sz="1800">
                <a:solidFill>
                  <a:srgbClr val="888888"/>
                </a:solidFill>
                <a:latin typeface="Arial"/>
                <a:ea typeface="Arial"/>
                <a:cs typeface="Arial"/>
                <a:sym typeface="Arial"/>
              </a:defRPr>
            </a:lvl8pPr>
            <a:lvl9pPr indent="0" lvl="8" marL="0" marR="0" rtl="0" algn="l">
              <a:spcBef>
                <a:spcPts val="0"/>
              </a:spcBef>
              <a:spcAft>
                <a:spcPts val="0"/>
              </a:spcAft>
              <a:buNone/>
              <a:defRPr sz="1800">
                <a:solidFill>
                  <a:srgbClr val="888888"/>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24" name="Shape 2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25" name="Shape 2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p:cSld name="Diapositiva de título">
    <p:spTree>
      <p:nvGrpSpPr>
        <p:cNvPr id="26" name="Shape 26"/>
        <p:cNvGrpSpPr/>
        <p:nvPr/>
      </p:nvGrpSpPr>
      <p:grpSpPr>
        <a:xfrm>
          <a:off x="0" y="0"/>
          <a:ext cx="0" cy="0"/>
          <a:chOff x="0" y="0"/>
          <a:chExt cx="0" cy="0"/>
        </a:xfrm>
      </p:grpSpPr>
      <p:sp>
        <p:nvSpPr>
          <p:cNvPr id="27" name="Google Shape;27;p52"/>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s-ES" sz="600">
                <a:solidFill>
                  <a:srgbClr val="7F7F7F"/>
                </a:solidFill>
                <a:latin typeface="Arial"/>
                <a:ea typeface="Arial"/>
                <a:cs typeface="Arial"/>
                <a:sym typeface="Arial"/>
              </a:rPr>
              <a:t>© ISIL. Todos los derechos reservados</a:t>
            </a:r>
            <a:endParaRPr/>
          </a:p>
        </p:txBody>
      </p:sp>
      <p:pic>
        <p:nvPicPr>
          <p:cNvPr id="28" name="Google Shape;28;p52"/>
          <p:cNvPicPr preferRelativeResize="0"/>
          <p:nvPr/>
        </p:nvPicPr>
        <p:blipFill rotWithShape="1">
          <a:blip r:embed="rId2">
            <a:alphaModFix amt="20000"/>
          </a:blip>
          <a:srcRect b="0" l="0" r="0" t="0"/>
          <a:stretch/>
        </p:blipFill>
        <p:spPr>
          <a:xfrm>
            <a:off x="506316" y="5349405"/>
            <a:ext cx="369984" cy="206823"/>
          </a:xfrm>
          <a:prstGeom prst="rect">
            <a:avLst/>
          </a:prstGeom>
          <a:noFill/>
          <a:ln>
            <a:noFill/>
          </a:ln>
        </p:spPr>
      </p:pic>
      <p:sp>
        <p:nvSpPr>
          <p:cNvPr id="29" name="Google Shape;29;p52"/>
          <p:cNvSpPr txBox="1"/>
          <p:nvPr/>
        </p:nvSpPr>
        <p:spPr>
          <a:xfrm>
            <a:off x="876300" y="5343295"/>
            <a:ext cx="1588897"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800">
                <a:solidFill>
                  <a:srgbClr val="7F7F7F"/>
                </a:solidFill>
                <a:latin typeface="Calibri"/>
                <a:ea typeface="Calibri"/>
                <a:cs typeface="Calibri"/>
                <a:sym typeface="Calibri"/>
              </a:rPr>
              <a:t>ÉTICA PROFESIONAL</a:t>
            </a:r>
            <a:r>
              <a:rPr lang="es-ES" sz="800">
                <a:solidFill>
                  <a:srgbClr val="7F7F7F"/>
                </a:solidFill>
                <a:latin typeface="Calibri"/>
                <a:ea typeface="Calibri"/>
                <a:cs typeface="Calibri"/>
                <a:sym typeface="Calibri"/>
              </a:rPr>
              <a:t>  </a:t>
            </a:r>
            <a:r>
              <a:rPr lang="es-ES" sz="800">
                <a:solidFill>
                  <a:srgbClr val="7F7F7F"/>
                </a:solidFill>
                <a:latin typeface="Calibri"/>
                <a:ea typeface="Calibri"/>
                <a:cs typeface="Calibri"/>
                <a:sym typeface="Calibri"/>
              </a:rPr>
              <a:t>•  SESIÓN 14</a:t>
            </a:r>
            <a:endParaRPr sz="800">
              <a:solidFill>
                <a:srgbClr val="7F7F7F"/>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6"/>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s-ES" sz="600" u="none" cap="none" strike="noStrike">
                <a:solidFill>
                  <a:srgbClr val="7F7F7F"/>
                </a:solidFill>
                <a:latin typeface="Arial"/>
                <a:ea typeface="Arial"/>
                <a:cs typeface="Arial"/>
                <a:sym typeface="Arial"/>
              </a:rPr>
              <a:t>© ISIL. Todos los derechos reservados</a:t>
            </a:r>
            <a:endParaRPr/>
          </a:p>
        </p:txBody>
      </p:sp>
      <p:sp>
        <p:nvSpPr>
          <p:cNvPr id="11" name="Google Shape;11;p46"/>
          <p:cNvSpPr txBox="1"/>
          <p:nvPr/>
        </p:nvSpPr>
        <p:spPr>
          <a:xfrm>
            <a:off x="876300" y="5343295"/>
            <a:ext cx="1588897"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ES" sz="800" u="none" cap="none" strike="noStrike">
                <a:solidFill>
                  <a:srgbClr val="7F7F7F"/>
                </a:solidFill>
                <a:latin typeface="Calibri"/>
                <a:ea typeface="Calibri"/>
                <a:cs typeface="Calibri"/>
                <a:sym typeface="Calibri"/>
              </a:rPr>
              <a:t>ÉTICA PROFESIONAL  •  SESIÓN 14</a:t>
            </a:r>
            <a:endParaRPr sz="800">
              <a:solidFill>
                <a:srgbClr val="7F7F7F"/>
              </a:solidFill>
              <a:latin typeface="Calibri"/>
              <a:ea typeface="Calibri"/>
              <a:cs typeface="Calibri"/>
              <a:sym typeface="Calibri"/>
            </a:endParaRPr>
          </a:p>
        </p:txBody>
      </p:sp>
      <p:pic>
        <p:nvPicPr>
          <p:cNvPr id="12" name="Google Shape;12;p46"/>
          <p:cNvPicPr preferRelativeResize="0"/>
          <p:nvPr/>
        </p:nvPicPr>
        <p:blipFill rotWithShape="1">
          <a:blip r:embed="rId1">
            <a:alphaModFix amt="20000"/>
          </a:blip>
          <a:srcRect b="0" l="0" r="0" t="0"/>
          <a:stretch/>
        </p:blipFill>
        <p:spPr>
          <a:xfrm>
            <a:off x="506316" y="5349405"/>
            <a:ext cx="369984" cy="20682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png"/><Relationship Id="rId10" Type="http://schemas.openxmlformats.org/officeDocument/2006/relationships/image" Target="../media/image10.png"/><Relationship Id="rId13" Type="http://schemas.openxmlformats.org/officeDocument/2006/relationships/image" Target="../media/image12.png"/><Relationship Id="rId12"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9.png"/><Relationship Id="rId5" Type="http://schemas.openxmlformats.org/officeDocument/2006/relationships/image" Target="../media/image11.png"/><Relationship Id="rId6" Type="http://schemas.openxmlformats.org/officeDocument/2006/relationships/image" Target="../media/image3.png"/><Relationship Id="rId7" Type="http://schemas.openxmlformats.org/officeDocument/2006/relationships/image" Target="../media/image6.png"/><Relationship Id="rId8"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24.png"/><Relationship Id="rId5"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7.jpg"/><Relationship Id="rId4" Type="http://schemas.openxmlformats.org/officeDocument/2006/relationships/hyperlink" Target="https://www.youtube.com/watch?v=HZESLOfDfGY" TargetMode="External"/><Relationship Id="rId5" Type="http://schemas.openxmlformats.org/officeDocument/2006/relationships/image" Target="../media/image27.png"/><Relationship Id="rId6" Type="http://schemas.openxmlformats.org/officeDocument/2006/relationships/image" Target="../media/image18.png"/><Relationship Id="rId7"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17.jpg"/><Relationship Id="rId4" Type="http://schemas.openxmlformats.org/officeDocument/2006/relationships/hyperlink" Target="https://www.youtube.com/watch?v=BruTID-mWCE" TargetMode="External"/><Relationship Id="rId5" Type="http://schemas.openxmlformats.org/officeDocument/2006/relationships/image" Target="../media/image48.png"/><Relationship Id="rId6" Type="http://schemas.openxmlformats.org/officeDocument/2006/relationships/image" Target="../media/image18.png"/><Relationship Id="rId7"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32.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3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1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50.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36.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43.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38.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image" Target="../media/image17.jpg"/><Relationship Id="rId4" Type="http://schemas.openxmlformats.org/officeDocument/2006/relationships/hyperlink" Target="https://www.youtube.com/watch?v=zD0YyqHgV0s" TargetMode="External"/><Relationship Id="rId5" Type="http://schemas.openxmlformats.org/officeDocument/2006/relationships/image" Target="../media/image45.png"/><Relationship Id="rId6" Type="http://schemas.openxmlformats.org/officeDocument/2006/relationships/image" Target="../media/image18.png"/><Relationship Id="rId7" Type="http://schemas.openxmlformats.org/officeDocument/2006/relationships/image" Target="../media/image1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16.png"/><Relationship Id="rId4" Type="http://schemas.openxmlformats.org/officeDocument/2006/relationships/image" Target="../media/image4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39.png"/><Relationship Id="rId4" Type="http://schemas.openxmlformats.org/officeDocument/2006/relationships/image" Target="../media/image3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16.png"/><Relationship Id="rId4" Type="http://schemas.openxmlformats.org/officeDocument/2006/relationships/image" Target="../media/image4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40.png"/><Relationship Id="rId4" Type="http://schemas.openxmlformats.org/officeDocument/2006/relationships/image" Target="../media/image4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40.png"/><Relationship Id="rId4" Type="http://schemas.openxmlformats.org/officeDocument/2006/relationships/image" Target="../media/image4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40.png"/><Relationship Id="rId4" Type="http://schemas.openxmlformats.org/officeDocument/2006/relationships/image" Target="../media/image4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4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7.jpg"/><Relationship Id="rId4" Type="http://schemas.openxmlformats.org/officeDocument/2006/relationships/hyperlink" Target="https://www.youtube.com/watch?v=Vp_07R-kKSA" TargetMode="External"/><Relationship Id="rId5" Type="http://schemas.openxmlformats.org/officeDocument/2006/relationships/image" Target="../media/image26.png"/><Relationship Id="rId6" Type="http://schemas.openxmlformats.org/officeDocument/2006/relationships/image" Target="../media/image18.png"/><Relationship Id="rId7"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 name="Shape 34"/>
        <p:cNvGrpSpPr/>
        <p:nvPr/>
      </p:nvGrpSpPr>
      <p:grpSpPr>
        <a:xfrm>
          <a:off x="0" y="0"/>
          <a:ext cx="0" cy="0"/>
          <a:chOff x="0" y="0"/>
          <a:chExt cx="0" cy="0"/>
        </a:xfrm>
      </p:grpSpPr>
      <p:sp>
        <p:nvSpPr>
          <p:cNvPr id="35" name="Google Shape;35;p1"/>
          <p:cNvSpPr/>
          <p:nvPr/>
        </p:nvSpPr>
        <p:spPr>
          <a:xfrm>
            <a:off x="182879" y="5120640"/>
            <a:ext cx="4304965" cy="46201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 name="Google Shape;36;p1"/>
          <p:cNvSpPr/>
          <p:nvPr/>
        </p:nvSpPr>
        <p:spPr>
          <a:xfrm>
            <a:off x="3743325" y="-16622"/>
            <a:ext cx="5400675" cy="5731622"/>
          </a:xfrm>
          <a:prstGeom prst="rect">
            <a:avLst/>
          </a:prstGeom>
          <a:solidFill>
            <a:srgbClr val="FFD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37" name="Google Shape;37;p1"/>
          <p:cNvPicPr preferRelativeResize="0"/>
          <p:nvPr/>
        </p:nvPicPr>
        <p:blipFill rotWithShape="1">
          <a:blip r:embed="rId3">
            <a:alphaModFix/>
          </a:blip>
          <a:srcRect b="0" l="23855" r="25890" t="0"/>
          <a:stretch/>
        </p:blipFill>
        <p:spPr>
          <a:xfrm>
            <a:off x="4712080" y="636041"/>
            <a:ext cx="3728935" cy="4946612"/>
          </a:xfrm>
          <a:prstGeom prst="rect">
            <a:avLst/>
          </a:prstGeom>
          <a:noFill/>
          <a:ln>
            <a:noFill/>
          </a:ln>
        </p:spPr>
      </p:pic>
      <p:sp>
        <p:nvSpPr>
          <p:cNvPr id="38" name="Google Shape;38;p1"/>
          <p:cNvSpPr txBox="1"/>
          <p:nvPr/>
        </p:nvSpPr>
        <p:spPr>
          <a:xfrm>
            <a:off x="503238" y="808689"/>
            <a:ext cx="3104743" cy="138499"/>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900">
                <a:solidFill>
                  <a:srgbClr val="6C6D6C"/>
                </a:solidFill>
                <a:latin typeface="Calibri"/>
                <a:ea typeface="Calibri"/>
                <a:cs typeface="Calibri"/>
                <a:sym typeface="Calibri"/>
              </a:rPr>
              <a:t>ÉTICA PROFESIONAL</a:t>
            </a:r>
            <a:endParaRPr/>
          </a:p>
        </p:txBody>
      </p:sp>
      <p:pic>
        <p:nvPicPr>
          <p:cNvPr id="39" name="Google Shape;39;p1"/>
          <p:cNvPicPr preferRelativeResize="0"/>
          <p:nvPr/>
        </p:nvPicPr>
        <p:blipFill rotWithShape="1">
          <a:blip r:embed="rId4">
            <a:alphaModFix amt="35000"/>
          </a:blip>
          <a:srcRect b="0" l="0" r="0" t="0"/>
          <a:stretch/>
        </p:blipFill>
        <p:spPr>
          <a:xfrm flipH="1">
            <a:off x="7057119" y="1187106"/>
            <a:ext cx="330754" cy="210584"/>
          </a:xfrm>
          <a:prstGeom prst="rect">
            <a:avLst/>
          </a:prstGeom>
          <a:noFill/>
          <a:ln>
            <a:noFill/>
          </a:ln>
        </p:spPr>
      </p:pic>
      <p:pic>
        <p:nvPicPr>
          <p:cNvPr id="40" name="Google Shape;40;p1"/>
          <p:cNvPicPr preferRelativeResize="0"/>
          <p:nvPr/>
        </p:nvPicPr>
        <p:blipFill rotWithShape="1">
          <a:blip r:embed="rId5">
            <a:alphaModFix amt="35000"/>
          </a:blip>
          <a:srcRect b="0" l="0" r="0" t="0"/>
          <a:stretch/>
        </p:blipFill>
        <p:spPr>
          <a:xfrm>
            <a:off x="4126072" y="4156525"/>
            <a:ext cx="317533" cy="196092"/>
          </a:xfrm>
          <a:prstGeom prst="rect">
            <a:avLst/>
          </a:prstGeom>
          <a:noFill/>
          <a:ln>
            <a:noFill/>
          </a:ln>
        </p:spPr>
      </p:pic>
      <p:pic>
        <p:nvPicPr>
          <p:cNvPr id="41" name="Google Shape;41;p1"/>
          <p:cNvPicPr preferRelativeResize="0"/>
          <p:nvPr/>
        </p:nvPicPr>
        <p:blipFill rotWithShape="1">
          <a:blip r:embed="rId6">
            <a:alphaModFix amt="35000"/>
          </a:blip>
          <a:srcRect b="0" l="0" r="0" t="0"/>
          <a:stretch/>
        </p:blipFill>
        <p:spPr>
          <a:xfrm>
            <a:off x="4751388" y="2625346"/>
            <a:ext cx="114521" cy="114521"/>
          </a:xfrm>
          <a:prstGeom prst="rect">
            <a:avLst/>
          </a:prstGeom>
          <a:noFill/>
          <a:ln>
            <a:noFill/>
          </a:ln>
        </p:spPr>
      </p:pic>
      <p:pic>
        <p:nvPicPr>
          <p:cNvPr id="42" name="Google Shape;42;p1"/>
          <p:cNvPicPr preferRelativeResize="0"/>
          <p:nvPr/>
        </p:nvPicPr>
        <p:blipFill rotWithShape="1">
          <a:blip r:embed="rId4">
            <a:alphaModFix amt="35000"/>
          </a:blip>
          <a:srcRect b="0" l="0" r="0" t="0"/>
          <a:stretch/>
        </p:blipFill>
        <p:spPr>
          <a:xfrm flipH="1">
            <a:off x="4042066" y="2177570"/>
            <a:ext cx="272736" cy="173645"/>
          </a:xfrm>
          <a:prstGeom prst="rect">
            <a:avLst/>
          </a:prstGeom>
          <a:noFill/>
          <a:ln>
            <a:noFill/>
          </a:ln>
        </p:spPr>
      </p:pic>
      <p:sp>
        <p:nvSpPr>
          <p:cNvPr id="43" name="Google Shape;43;p1"/>
          <p:cNvSpPr/>
          <p:nvPr/>
        </p:nvSpPr>
        <p:spPr>
          <a:xfrm>
            <a:off x="503239" y="2177570"/>
            <a:ext cx="3031309" cy="6647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lang="es-ES" sz="2400">
                <a:solidFill>
                  <a:schemeClr val="dk1"/>
                </a:solidFill>
                <a:latin typeface="Arial"/>
                <a:ea typeface="Arial"/>
                <a:cs typeface="Arial"/>
                <a:sym typeface="Arial"/>
              </a:rPr>
              <a:t>LA PARTICIPACIÓN </a:t>
            </a:r>
            <a:endParaRPr/>
          </a:p>
          <a:p>
            <a:pPr indent="0" lvl="0" marL="0" marR="0" rtl="0" algn="l">
              <a:lnSpc>
                <a:spcPct val="90000"/>
              </a:lnSpc>
              <a:spcBef>
                <a:spcPts val="0"/>
              </a:spcBef>
              <a:spcAft>
                <a:spcPts val="0"/>
              </a:spcAft>
              <a:buNone/>
            </a:pPr>
            <a:r>
              <a:rPr b="1" lang="es-ES" sz="2400">
                <a:solidFill>
                  <a:schemeClr val="dk1"/>
                </a:solidFill>
                <a:latin typeface="Arial"/>
                <a:ea typeface="Arial"/>
                <a:cs typeface="Arial"/>
                <a:sym typeface="Arial"/>
              </a:rPr>
              <a:t>CIUDADANA </a:t>
            </a:r>
            <a:endParaRPr/>
          </a:p>
        </p:txBody>
      </p:sp>
      <p:sp>
        <p:nvSpPr>
          <p:cNvPr id="44" name="Google Shape;44;p1"/>
          <p:cNvSpPr/>
          <p:nvPr/>
        </p:nvSpPr>
        <p:spPr>
          <a:xfrm>
            <a:off x="509253" y="3100030"/>
            <a:ext cx="3098727" cy="1994392"/>
          </a:xfrm>
          <a:prstGeom prst="rect">
            <a:avLst/>
          </a:prstGeom>
          <a:noFill/>
          <a:ln>
            <a:noFill/>
          </a:ln>
        </p:spPr>
        <p:txBody>
          <a:bodyPr anchorCtr="0" anchor="t" bIns="0" lIns="0" spcFirstLastPara="1" rIns="0" wrap="square" tIns="0">
            <a:spAutoFit/>
          </a:bodyPr>
          <a:lstStyle/>
          <a:p>
            <a:pPr indent="-177800" lvl="0" marL="177800" marR="0" rtl="0" algn="l">
              <a:lnSpc>
                <a:spcPct val="120000"/>
              </a:lnSpc>
              <a:spcBef>
                <a:spcPts val="0"/>
              </a:spcBef>
              <a:spcAft>
                <a:spcPts val="0"/>
              </a:spcAft>
              <a:buClr>
                <a:srgbClr val="EFC802"/>
              </a:buClr>
              <a:buSzPts val="1200"/>
              <a:buFont typeface="Arial"/>
              <a:buChar char="•"/>
            </a:pPr>
            <a:r>
              <a:rPr lang="es-ES" sz="1200">
                <a:solidFill>
                  <a:schemeClr val="dk1"/>
                </a:solidFill>
                <a:latin typeface="Arial"/>
                <a:ea typeface="Arial"/>
                <a:cs typeface="Arial"/>
                <a:sym typeface="Arial"/>
              </a:rPr>
              <a:t>La escalera de la participación: </a:t>
            </a:r>
            <a:br>
              <a:rPr lang="es-ES" sz="1200">
                <a:solidFill>
                  <a:schemeClr val="dk1"/>
                </a:solidFill>
                <a:latin typeface="Arial"/>
                <a:ea typeface="Arial"/>
                <a:cs typeface="Arial"/>
                <a:sym typeface="Arial"/>
              </a:rPr>
            </a:br>
            <a:r>
              <a:rPr lang="es-ES" sz="1200">
                <a:solidFill>
                  <a:schemeClr val="dk1"/>
                </a:solidFill>
                <a:latin typeface="Arial"/>
                <a:ea typeface="Arial"/>
                <a:cs typeface="Arial"/>
                <a:sym typeface="Arial"/>
              </a:rPr>
              <a:t>Los 8 escalones de la participación</a:t>
            </a:r>
            <a:endParaRPr/>
          </a:p>
          <a:p>
            <a:pPr indent="-177800" lvl="0" marL="177800" marR="0" rtl="0" algn="l">
              <a:lnSpc>
                <a:spcPct val="120000"/>
              </a:lnSpc>
              <a:spcBef>
                <a:spcPts val="0"/>
              </a:spcBef>
              <a:spcAft>
                <a:spcPts val="0"/>
              </a:spcAft>
              <a:buClr>
                <a:srgbClr val="EFC802"/>
              </a:buClr>
              <a:buSzPts val="1200"/>
              <a:buFont typeface="Arial"/>
              <a:buChar char="•"/>
            </a:pPr>
            <a:r>
              <a:rPr lang="es-ES" sz="1200">
                <a:solidFill>
                  <a:schemeClr val="dk1"/>
                </a:solidFill>
                <a:latin typeface="Arial"/>
                <a:ea typeface="Arial"/>
                <a:cs typeface="Arial"/>
                <a:sym typeface="Arial"/>
              </a:rPr>
              <a:t>La participación por poblaciones: niñez, juventud, tercera edad</a:t>
            </a:r>
            <a:endParaRPr/>
          </a:p>
          <a:p>
            <a:pPr indent="-177800" lvl="0" marL="177800" marR="0" rtl="0" algn="l">
              <a:lnSpc>
                <a:spcPct val="120000"/>
              </a:lnSpc>
              <a:spcBef>
                <a:spcPts val="0"/>
              </a:spcBef>
              <a:spcAft>
                <a:spcPts val="0"/>
              </a:spcAft>
              <a:buClr>
                <a:srgbClr val="EFC802"/>
              </a:buClr>
              <a:buSzPts val="1200"/>
              <a:buFont typeface="Arial"/>
              <a:buChar char="•"/>
            </a:pPr>
            <a:r>
              <a:rPr lang="es-ES" sz="1200">
                <a:solidFill>
                  <a:schemeClr val="dk1"/>
                </a:solidFill>
                <a:latin typeface="Arial"/>
                <a:ea typeface="Arial"/>
                <a:cs typeface="Arial"/>
                <a:sym typeface="Arial"/>
              </a:rPr>
              <a:t>La participación de las personas vulnerables y/o en condiciones de desigualdad</a:t>
            </a:r>
            <a:endParaRPr/>
          </a:p>
          <a:p>
            <a:pPr indent="-177800" lvl="0" marL="177800" marR="0" rtl="0" algn="l">
              <a:lnSpc>
                <a:spcPct val="120000"/>
              </a:lnSpc>
              <a:spcBef>
                <a:spcPts val="0"/>
              </a:spcBef>
              <a:spcAft>
                <a:spcPts val="0"/>
              </a:spcAft>
              <a:buClr>
                <a:srgbClr val="EFC802"/>
              </a:buClr>
              <a:buSzPts val="1200"/>
              <a:buFont typeface="Arial"/>
              <a:buChar char="•"/>
            </a:pPr>
            <a:r>
              <a:rPr lang="es-ES" sz="1200">
                <a:solidFill>
                  <a:schemeClr val="dk1"/>
                </a:solidFill>
                <a:latin typeface="Arial"/>
                <a:ea typeface="Arial"/>
                <a:cs typeface="Arial"/>
                <a:sym typeface="Arial"/>
              </a:rPr>
              <a:t>Mecanismos para disminuir la desigualdad a través de la participación</a:t>
            </a:r>
            <a:endParaRPr/>
          </a:p>
        </p:txBody>
      </p:sp>
      <p:sp>
        <p:nvSpPr>
          <p:cNvPr id="45" name="Google Shape;45;p1"/>
          <p:cNvSpPr txBox="1"/>
          <p:nvPr/>
        </p:nvSpPr>
        <p:spPr>
          <a:xfrm>
            <a:off x="743902" y="1819386"/>
            <a:ext cx="1457648"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2000">
                <a:solidFill>
                  <a:srgbClr val="F7CE38"/>
                </a:solidFill>
                <a:latin typeface="Calibri"/>
                <a:ea typeface="Calibri"/>
                <a:cs typeface="Calibri"/>
                <a:sym typeface="Calibri"/>
              </a:rPr>
              <a:t>SESIÓN 14</a:t>
            </a:r>
            <a:endParaRPr/>
          </a:p>
        </p:txBody>
      </p:sp>
      <p:pic>
        <p:nvPicPr>
          <p:cNvPr id="46" name="Google Shape;46;p1"/>
          <p:cNvPicPr preferRelativeResize="0"/>
          <p:nvPr/>
        </p:nvPicPr>
        <p:blipFill rotWithShape="1">
          <a:blip r:embed="rId6">
            <a:alphaModFix amt="35000"/>
          </a:blip>
          <a:srcRect b="0" l="0" r="0" t="0"/>
          <a:stretch/>
        </p:blipFill>
        <p:spPr>
          <a:xfrm>
            <a:off x="8156145" y="3879145"/>
            <a:ext cx="76092" cy="76092"/>
          </a:xfrm>
          <a:prstGeom prst="rect">
            <a:avLst/>
          </a:prstGeom>
          <a:noFill/>
          <a:ln>
            <a:noFill/>
          </a:ln>
        </p:spPr>
      </p:pic>
      <p:pic>
        <p:nvPicPr>
          <p:cNvPr id="47" name="Google Shape;47;p1"/>
          <p:cNvPicPr preferRelativeResize="0"/>
          <p:nvPr/>
        </p:nvPicPr>
        <p:blipFill rotWithShape="1">
          <a:blip r:embed="rId4">
            <a:alphaModFix amt="35000"/>
          </a:blip>
          <a:srcRect b="0" l="0" r="0" t="0"/>
          <a:stretch/>
        </p:blipFill>
        <p:spPr>
          <a:xfrm flipH="1">
            <a:off x="8477822" y="4258564"/>
            <a:ext cx="286860" cy="182638"/>
          </a:xfrm>
          <a:prstGeom prst="rect">
            <a:avLst/>
          </a:prstGeom>
          <a:noFill/>
          <a:ln>
            <a:noFill/>
          </a:ln>
        </p:spPr>
      </p:pic>
      <p:pic>
        <p:nvPicPr>
          <p:cNvPr id="48" name="Google Shape;48;p1"/>
          <p:cNvPicPr preferRelativeResize="0"/>
          <p:nvPr/>
        </p:nvPicPr>
        <p:blipFill rotWithShape="1">
          <a:blip r:embed="rId7">
            <a:alphaModFix amt="35000"/>
          </a:blip>
          <a:srcRect b="0" l="0" r="0" t="0"/>
          <a:stretch/>
        </p:blipFill>
        <p:spPr>
          <a:xfrm>
            <a:off x="5637719" y="1912065"/>
            <a:ext cx="248554" cy="174528"/>
          </a:xfrm>
          <a:prstGeom prst="rect">
            <a:avLst/>
          </a:prstGeom>
          <a:noFill/>
          <a:ln>
            <a:noFill/>
          </a:ln>
        </p:spPr>
      </p:pic>
      <p:pic>
        <p:nvPicPr>
          <p:cNvPr id="49" name="Google Shape;49;p1"/>
          <p:cNvPicPr preferRelativeResize="0"/>
          <p:nvPr/>
        </p:nvPicPr>
        <p:blipFill rotWithShape="1">
          <a:blip r:embed="rId6">
            <a:alphaModFix amt="35000"/>
          </a:blip>
          <a:srcRect b="0" l="0" r="0" t="0"/>
          <a:stretch/>
        </p:blipFill>
        <p:spPr>
          <a:xfrm>
            <a:off x="8194191" y="2405699"/>
            <a:ext cx="114521" cy="114521"/>
          </a:xfrm>
          <a:prstGeom prst="rect">
            <a:avLst/>
          </a:prstGeom>
          <a:noFill/>
          <a:ln>
            <a:noFill/>
          </a:ln>
        </p:spPr>
      </p:pic>
      <p:pic>
        <p:nvPicPr>
          <p:cNvPr id="50" name="Google Shape;50;p1"/>
          <p:cNvPicPr preferRelativeResize="0"/>
          <p:nvPr/>
        </p:nvPicPr>
        <p:blipFill rotWithShape="1">
          <a:blip r:embed="rId6">
            <a:alphaModFix amt="35000"/>
          </a:blip>
          <a:srcRect b="0" l="0" r="0" t="0"/>
          <a:stretch/>
        </p:blipFill>
        <p:spPr>
          <a:xfrm>
            <a:off x="5915739" y="1255034"/>
            <a:ext cx="76092" cy="76092"/>
          </a:xfrm>
          <a:prstGeom prst="rect">
            <a:avLst/>
          </a:prstGeom>
          <a:noFill/>
          <a:ln>
            <a:noFill/>
          </a:ln>
        </p:spPr>
      </p:pic>
      <p:pic>
        <p:nvPicPr>
          <p:cNvPr id="51" name="Google Shape;51;p1"/>
          <p:cNvPicPr preferRelativeResize="0"/>
          <p:nvPr/>
        </p:nvPicPr>
        <p:blipFill rotWithShape="1">
          <a:blip r:embed="rId8">
            <a:alphaModFix amt="30000"/>
          </a:blip>
          <a:srcRect b="0" l="0" r="0" t="0"/>
          <a:stretch/>
        </p:blipFill>
        <p:spPr>
          <a:xfrm>
            <a:off x="4381205" y="1297945"/>
            <a:ext cx="771854" cy="771854"/>
          </a:xfrm>
          <a:prstGeom prst="rect">
            <a:avLst/>
          </a:prstGeom>
          <a:noFill/>
          <a:ln>
            <a:noFill/>
          </a:ln>
        </p:spPr>
      </p:pic>
      <p:pic>
        <p:nvPicPr>
          <p:cNvPr id="52" name="Google Shape;52;p1"/>
          <p:cNvPicPr preferRelativeResize="0"/>
          <p:nvPr/>
        </p:nvPicPr>
        <p:blipFill rotWithShape="1">
          <a:blip r:embed="rId9">
            <a:alphaModFix amt="30000"/>
          </a:blip>
          <a:srcRect b="0" l="0" r="0" t="0"/>
          <a:stretch/>
        </p:blipFill>
        <p:spPr>
          <a:xfrm>
            <a:off x="4115191" y="3192712"/>
            <a:ext cx="750718" cy="509417"/>
          </a:xfrm>
          <a:prstGeom prst="rect">
            <a:avLst/>
          </a:prstGeom>
          <a:noFill/>
          <a:ln>
            <a:noFill/>
          </a:ln>
        </p:spPr>
      </p:pic>
      <p:pic>
        <p:nvPicPr>
          <p:cNvPr id="53" name="Google Shape;53;p1"/>
          <p:cNvPicPr preferRelativeResize="0"/>
          <p:nvPr/>
        </p:nvPicPr>
        <p:blipFill rotWithShape="1">
          <a:blip r:embed="rId10">
            <a:alphaModFix amt="30000"/>
          </a:blip>
          <a:srcRect b="0" l="0" r="0" t="0"/>
          <a:stretch/>
        </p:blipFill>
        <p:spPr>
          <a:xfrm>
            <a:off x="8088068" y="2988649"/>
            <a:ext cx="688616" cy="578437"/>
          </a:xfrm>
          <a:prstGeom prst="rect">
            <a:avLst/>
          </a:prstGeom>
          <a:noFill/>
          <a:ln>
            <a:noFill/>
          </a:ln>
        </p:spPr>
      </p:pic>
      <p:pic>
        <p:nvPicPr>
          <p:cNvPr id="54" name="Google Shape;54;p1"/>
          <p:cNvPicPr preferRelativeResize="0"/>
          <p:nvPr/>
        </p:nvPicPr>
        <p:blipFill rotWithShape="1">
          <a:blip r:embed="rId11">
            <a:alphaModFix amt="30000"/>
          </a:blip>
          <a:srcRect b="0" l="0" r="0" t="0"/>
          <a:stretch/>
        </p:blipFill>
        <p:spPr>
          <a:xfrm>
            <a:off x="7708535" y="1467667"/>
            <a:ext cx="733236" cy="580478"/>
          </a:xfrm>
          <a:prstGeom prst="rect">
            <a:avLst/>
          </a:prstGeom>
          <a:noFill/>
          <a:ln>
            <a:noFill/>
          </a:ln>
        </p:spPr>
      </p:pic>
      <p:pic>
        <p:nvPicPr>
          <p:cNvPr id="55" name="Google Shape;55;p1"/>
          <p:cNvPicPr preferRelativeResize="0"/>
          <p:nvPr/>
        </p:nvPicPr>
        <p:blipFill rotWithShape="1">
          <a:blip r:embed="rId12">
            <a:alphaModFix amt="30000"/>
          </a:blip>
          <a:srcRect b="0" l="0" r="0" t="0"/>
          <a:stretch/>
        </p:blipFill>
        <p:spPr>
          <a:xfrm>
            <a:off x="6245763" y="1131225"/>
            <a:ext cx="408478" cy="552647"/>
          </a:xfrm>
          <a:prstGeom prst="rect">
            <a:avLst/>
          </a:prstGeom>
          <a:noFill/>
          <a:ln>
            <a:noFill/>
          </a:ln>
        </p:spPr>
      </p:pic>
      <p:pic>
        <p:nvPicPr>
          <p:cNvPr id="56" name="Google Shape;56;p1"/>
          <p:cNvPicPr preferRelativeResize="0"/>
          <p:nvPr/>
        </p:nvPicPr>
        <p:blipFill rotWithShape="1">
          <a:blip r:embed="rId6">
            <a:alphaModFix amt="35000"/>
          </a:blip>
          <a:srcRect b="0" l="0" r="0" t="0"/>
          <a:stretch/>
        </p:blipFill>
        <p:spPr>
          <a:xfrm>
            <a:off x="7048238" y="1994623"/>
            <a:ext cx="76092" cy="76092"/>
          </a:xfrm>
          <a:prstGeom prst="rect">
            <a:avLst/>
          </a:prstGeom>
          <a:noFill/>
          <a:ln>
            <a:noFill/>
          </a:ln>
        </p:spPr>
      </p:pic>
      <p:pic>
        <p:nvPicPr>
          <p:cNvPr id="57" name="Google Shape;57;p1"/>
          <p:cNvPicPr preferRelativeResize="0"/>
          <p:nvPr/>
        </p:nvPicPr>
        <p:blipFill rotWithShape="1">
          <a:blip r:embed="rId13">
            <a:alphaModFix/>
          </a:blip>
          <a:srcRect b="0" l="0" r="0" t="0"/>
          <a:stretch/>
        </p:blipFill>
        <p:spPr>
          <a:xfrm>
            <a:off x="507464" y="1880236"/>
            <a:ext cx="166865" cy="17045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0"/>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3" name="Google Shape;153;p10"/>
          <p:cNvSpPr txBox="1"/>
          <p:nvPr/>
        </p:nvSpPr>
        <p:spPr>
          <a:xfrm>
            <a:off x="1008062" y="3169972"/>
            <a:ext cx="6385796" cy="73866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2400">
                <a:solidFill>
                  <a:schemeClr val="lt1"/>
                </a:solidFill>
                <a:latin typeface="Arial"/>
                <a:ea typeface="Arial"/>
                <a:cs typeface="Arial"/>
                <a:sym typeface="Arial"/>
              </a:rPr>
              <a:t>LA PARTICIPACIÓN POR POBLACIONES: </a:t>
            </a:r>
            <a:br>
              <a:rPr b="1" lang="es-ES" sz="2400">
                <a:solidFill>
                  <a:schemeClr val="lt1"/>
                </a:solidFill>
                <a:latin typeface="Arial"/>
                <a:ea typeface="Arial"/>
                <a:cs typeface="Arial"/>
                <a:sym typeface="Arial"/>
              </a:rPr>
            </a:br>
            <a:r>
              <a:rPr b="1" lang="es-ES" sz="2400">
                <a:solidFill>
                  <a:schemeClr val="lt1"/>
                </a:solidFill>
                <a:latin typeface="Arial"/>
                <a:ea typeface="Arial"/>
                <a:cs typeface="Arial"/>
                <a:sym typeface="Arial"/>
              </a:rPr>
              <a:t>NIÑEZ, JUVENTUD, TERCERA EDAD</a:t>
            </a:r>
            <a:endParaRPr/>
          </a:p>
        </p:txBody>
      </p:sp>
      <p:pic>
        <p:nvPicPr>
          <p:cNvPr id="154" name="Google Shape;154;p10"/>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1"/>
          <p:cNvSpPr txBox="1"/>
          <p:nvPr/>
        </p:nvSpPr>
        <p:spPr>
          <a:xfrm>
            <a:off x="506413" y="915988"/>
            <a:ext cx="3169475" cy="2292935"/>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chemeClr val="dk1"/>
                </a:solidFill>
                <a:latin typeface="Calibri"/>
                <a:ea typeface="Calibri"/>
                <a:cs typeface="Calibri"/>
                <a:sym typeface="Calibri"/>
              </a:rPr>
              <a:t>PARTICIPACIÓN INFANTIL </a:t>
            </a:r>
            <a:endParaRPr/>
          </a:p>
          <a:p>
            <a:pPr indent="-180975" lvl="0" marL="180975" marR="0" rtl="0" algn="l">
              <a:spcBef>
                <a:spcPts val="60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La participación infantil es parte de la Convención sobre los Derechos del Niño firmada el 20 de noviembre de 1989 (Día Universal del Niño). </a:t>
            </a:r>
            <a:endParaRPr/>
          </a:p>
          <a:p>
            <a:pPr indent="-79375" lvl="0" marL="180975"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80975" lvl="0" marL="180975" marR="0" rtl="0" algn="l">
              <a:spcBef>
                <a:spcPts val="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Se define como una condición necesaria para el fortalecimiento y legitimación de toda democracia.</a:t>
            </a:r>
            <a:endParaRPr/>
          </a:p>
        </p:txBody>
      </p:sp>
      <p:sp>
        <p:nvSpPr>
          <p:cNvPr id="161" name="Google Shape;161;p11"/>
          <p:cNvSpPr txBox="1"/>
          <p:nvPr/>
        </p:nvSpPr>
        <p:spPr>
          <a:xfrm flipH="1">
            <a:off x="4067174" y="5082390"/>
            <a:ext cx="4244719" cy="15388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La democracia se fortalece con la participación infantil. </a:t>
            </a:r>
            <a:r>
              <a:rPr lang="es-ES" sz="1000">
                <a:solidFill>
                  <a:schemeClr val="dk1"/>
                </a:solidFill>
                <a:latin typeface="Calibri"/>
                <a:ea typeface="Calibri"/>
                <a:cs typeface="Calibri"/>
                <a:sym typeface="Calibri"/>
              </a:rPr>
              <a:t>(Crédito: Unicef)</a:t>
            </a:r>
            <a:endParaRPr/>
          </a:p>
        </p:txBody>
      </p:sp>
      <p:sp>
        <p:nvSpPr>
          <p:cNvPr id="162" name="Google Shape;162;p11"/>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pic>
        <p:nvPicPr>
          <p:cNvPr id="163" name="Google Shape;163;p11"/>
          <p:cNvPicPr preferRelativeResize="0"/>
          <p:nvPr/>
        </p:nvPicPr>
        <p:blipFill rotWithShape="1">
          <a:blip r:embed="rId3">
            <a:alphaModFix/>
          </a:blip>
          <a:srcRect b="0" l="0" r="0" t="0"/>
          <a:stretch/>
        </p:blipFill>
        <p:spPr>
          <a:xfrm>
            <a:off x="4067175" y="912813"/>
            <a:ext cx="5076825" cy="396081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2"/>
          <p:cNvSpPr/>
          <p:nvPr/>
        </p:nvSpPr>
        <p:spPr>
          <a:xfrm>
            <a:off x="517940" y="1645659"/>
            <a:ext cx="8157748" cy="3588329"/>
          </a:xfrm>
          <a:prstGeom prst="roundRect">
            <a:avLst>
              <a:gd fmla="val 5987" name="adj"/>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70" name="Google Shape;170;p12"/>
          <p:cNvSpPr txBox="1"/>
          <p:nvPr/>
        </p:nvSpPr>
        <p:spPr>
          <a:xfrm>
            <a:off x="1778668" y="2520967"/>
            <a:ext cx="5998546" cy="173893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1800">
                <a:solidFill>
                  <a:schemeClr val="lt1"/>
                </a:solidFill>
                <a:latin typeface="Calibri"/>
                <a:ea typeface="Calibri"/>
                <a:cs typeface="Calibri"/>
                <a:sym typeface="Calibri"/>
              </a:rPr>
              <a:t>PARTICIPACIÓN INFANTIL</a:t>
            </a:r>
            <a:endParaRPr/>
          </a:p>
          <a:p>
            <a:pPr indent="0" lvl="0" marL="0" marR="0" rtl="0" algn="l">
              <a:spcBef>
                <a:spcPts val="600"/>
              </a:spcBef>
              <a:spcAft>
                <a:spcPts val="0"/>
              </a:spcAft>
              <a:buNone/>
            </a:pPr>
            <a:r>
              <a:rPr lang="es-ES" sz="1800">
                <a:solidFill>
                  <a:schemeClr val="lt1"/>
                </a:solidFill>
                <a:latin typeface="Calibri"/>
                <a:ea typeface="Calibri"/>
                <a:cs typeface="Calibri"/>
                <a:sym typeface="Calibri"/>
              </a:rPr>
              <a:t>La participación cotidiana de los niños es fundamental “en la vida de su familia, su escuela y su comunidad local, que son precisamente los mundos que ellos comprenden y en los cuales su rol de participantes es a menudo más activo cuando lo reconocen los adultos”.</a:t>
            </a:r>
            <a:endParaRPr sz="1800">
              <a:solidFill>
                <a:schemeClr val="lt1"/>
              </a:solidFill>
              <a:latin typeface="Calibri"/>
              <a:ea typeface="Calibri"/>
              <a:cs typeface="Calibri"/>
              <a:sym typeface="Calibri"/>
            </a:endParaRPr>
          </a:p>
        </p:txBody>
      </p:sp>
      <p:pic>
        <p:nvPicPr>
          <p:cNvPr id="171" name="Google Shape;171;p12"/>
          <p:cNvPicPr preferRelativeResize="0"/>
          <p:nvPr/>
        </p:nvPicPr>
        <p:blipFill rotWithShape="1">
          <a:blip r:embed="rId3">
            <a:alphaModFix/>
          </a:blip>
          <a:srcRect b="0" l="0" r="0" t="0"/>
          <a:stretch/>
        </p:blipFill>
        <p:spPr>
          <a:xfrm>
            <a:off x="779740" y="666860"/>
            <a:ext cx="998927" cy="1686189"/>
          </a:xfrm>
          <a:prstGeom prst="rect">
            <a:avLst/>
          </a:prstGeom>
          <a:noFill/>
          <a:ln>
            <a:noFill/>
          </a:ln>
        </p:spPr>
      </p:pic>
      <p:sp>
        <p:nvSpPr>
          <p:cNvPr id="172" name="Google Shape;172;p12"/>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3"/>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sp>
        <p:nvSpPr>
          <p:cNvPr id="179" name="Google Shape;179;p13"/>
          <p:cNvSpPr txBox="1"/>
          <p:nvPr/>
        </p:nvSpPr>
        <p:spPr>
          <a:xfrm>
            <a:off x="506412" y="917417"/>
            <a:ext cx="5782921" cy="246221"/>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rgbClr val="262626"/>
                </a:solidFill>
                <a:latin typeface="Calibri"/>
                <a:ea typeface="Calibri"/>
                <a:cs typeface="Calibri"/>
                <a:sym typeface="Calibri"/>
              </a:rPr>
              <a:t>ASPECTOS DE LA PARTICIPACIÓN INFANTIL</a:t>
            </a:r>
            <a:endParaRPr sz="1100">
              <a:solidFill>
                <a:srgbClr val="262626"/>
              </a:solidFill>
              <a:latin typeface="Calibri"/>
              <a:ea typeface="Calibri"/>
              <a:cs typeface="Calibri"/>
              <a:sym typeface="Calibri"/>
            </a:endParaRPr>
          </a:p>
        </p:txBody>
      </p:sp>
      <p:sp>
        <p:nvSpPr>
          <p:cNvPr id="180" name="Google Shape;180;p13"/>
          <p:cNvSpPr/>
          <p:nvPr/>
        </p:nvSpPr>
        <p:spPr>
          <a:xfrm>
            <a:off x="1572600" y="1557466"/>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Es preciso tener un enfoque holístico que promueva la participación.</a:t>
            </a:r>
            <a:endParaRPr/>
          </a:p>
        </p:txBody>
      </p:sp>
      <p:sp>
        <p:nvSpPr>
          <p:cNvPr id="181" name="Google Shape;181;p13"/>
          <p:cNvSpPr/>
          <p:nvPr/>
        </p:nvSpPr>
        <p:spPr>
          <a:xfrm>
            <a:off x="798125" y="1488216"/>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01</a:t>
            </a:r>
            <a:endParaRPr b="1" sz="2400">
              <a:solidFill>
                <a:srgbClr val="01B1C3"/>
              </a:solidFill>
              <a:latin typeface="Calibri"/>
              <a:ea typeface="Calibri"/>
              <a:cs typeface="Calibri"/>
              <a:sym typeface="Calibri"/>
            </a:endParaRPr>
          </a:p>
        </p:txBody>
      </p:sp>
      <p:cxnSp>
        <p:nvCxnSpPr>
          <p:cNvPr id="182" name="Google Shape;182;p13"/>
          <p:cNvCxnSpPr/>
          <p:nvPr/>
        </p:nvCxnSpPr>
        <p:spPr>
          <a:xfrm>
            <a:off x="1354150" y="1614132"/>
            <a:ext cx="0" cy="2930436"/>
          </a:xfrm>
          <a:prstGeom prst="straightConnector1">
            <a:avLst/>
          </a:prstGeom>
          <a:noFill/>
          <a:ln cap="flat" cmpd="sng" w="12700">
            <a:solidFill>
              <a:srgbClr val="01B1C3"/>
            </a:solidFill>
            <a:prstDash val="solid"/>
            <a:round/>
            <a:headEnd len="sm" w="sm" type="none"/>
            <a:tailEnd len="sm" w="sm" type="none"/>
          </a:ln>
        </p:spPr>
      </p:cxnSp>
      <p:grpSp>
        <p:nvGrpSpPr>
          <p:cNvPr id="183" name="Google Shape;183;p13"/>
          <p:cNvGrpSpPr/>
          <p:nvPr/>
        </p:nvGrpSpPr>
        <p:grpSpPr>
          <a:xfrm>
            <a:off x="1283754" y="1602753"/>
            <a:ext cx="140792" cy="140258"/>
            <a:chOff x="3427964" y="2244682"/>
            <a:chExt cx="225891" cy="225034"/>
          </a:xfrm>
        </p:grpSpPr>
        <p:sp>
          <p:nvSpPr>
            <p:cNvPr id="184" name="Google Shape;184;p13"/>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85" name="Google Shape;185;p13"/>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186" name="Google Shape;186;p13"/>
          <p:cNvSpPr/>
          <p:nvPr/>
        </p:nvSpPr>
        <p:spPr>
          <a:xfrm>
            <a:off x="1572600" y="1960454"/>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Deben ser vistos como sujetos participantes y de derechos. </a:t>
            </a:r>
            <a:endParaRPr sz="1500">
              <a:solidFill>
                <a:schemeClr val="dk1"/>
              </a:solidFill>
              <a:latin typeface="Calibri"/>
              <a:ea typeface="Calibri"/>
              <a:cs typeface="Calibri"/>
              <a:sym typeface="Calibri"/>
            </a:endParaRPr>
          </a:p>
        </p:txBody>
      </p:sp>
      <p:sp>
        <p:nvSpPr>
          <p:cNvPr id="187" name="Google Shape;187;p13"/>
          <p:cNvSpPr/>
          <p:nvPr/>
        </p:nvSpPr>
        <p:spPr>
          <a:xfrm>
            <a:off x="798125" y="1891204"/>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02</a:t>
            </a:r>
            <a:endParaRPr b="1" sz="2400">
              <a:solidFill>
                <a:srgbClr val="01B1C3"/>
              </a:solidFill>
              <a:latin typeface="Calibri"/>
              <a:ea typeface="Calibri"/>
              <a:cs typeface="Calibri"/>
              <a:sym typeface="Calibri"/>
            </a:endParaRPr>
          </a:p>
        </p:txBody>
      </p:sp>
      <p:grpSp>
        <p:nvGrpSpPr>
          <p:cNvPr id="188" name="Google Shape;188;p13"/>
          <p:cNvGrpSpPr/>
          <p:nvPr/>
        </p:nvGrpSpPr>
        <p:grpSpPr>
          <a:xfrm>
            <a:off x="1283754" y="2005741"/>
            <a:ext cx="140792" cy="140258"/>
            <a:chOff x="3427964" y="2244682"/>
            <a:chExt cx="225891" cy="225034"/>
          </a:xfrm>
        </p:grpSpPr>
        <p:sp>
          <p:nvSpPr>
            <p:cNvPr id="189" name="Google Shape;189;p13"/>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0" name="Google Shape;190;p13"/>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191" name="Google Shape;191;p13"/>
          <p:cNvSpPr/>
          <p:nvPr/>
        </p:nvSpPr>
        <p:spPr>
          <a:xfrm>
            <a:off x="1572600" y="2359816"/>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Deben acceder a información relevante y a espacios adecuados. </a:t>
            </a:r>
            <a:endParaRPr/>
          </a:p>
        </p:txBody>
      </p:sp>
      <p:sp>
        <p:nvSpPr>
          <p:cNvPr id="192" name="Google Shape;192;p13"/>
          <p:cNvSpPr/>
          <p:nvPr/>
        </p:nvSpPr>
        <p:spPr>
          <a:xfrm>
            <a:off x="798125" y="2290566"/>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03</a:t>
            </a:r>
            <a:endParaRPr b="1" sz="2400">
              <a:solidFill>
                <a:srgbClr val="01B1C3"/>
              </a:solidFill>
              <a:latin typeface="Calibri"/>
              <a:ea typeface="Calibri"/>
              <a:cs typeface="Calibri"/>
              <a:sym typeface="Calibri"/>
            </a:endParaRPr>
          </a:p>
        </p:txBody>
      </p:sp>
      <p:grpSp>
        <p:nvGrpSpPr>
          <p:cNvPr id="193" name="Google Shape;193;p13"/>
          <p:cNvGrpSpPr/>
          <p:nvPr/>
        </p:nvGrpSpPr>
        <p:grpSpPr>
          <a:xfrm>
            <a:off x="1283754" y="2405103"/>
            <a:ext cx="140792" cy="140258"/>
            <a:chOff x="3427964" y="2244682"/>
            <a:chExt cx="225891" cy="225034"/>
          </a:xfrm>
        </p:grpSpPr>
        <p:sp>
          <p:nvSpPr>
            <p:cNvPr id="194" name="Google Shape;194;p13"/>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5" name="Google Shape;195;p13"/>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196" name="Google Shape;196;p13"/>
          <p:cNvSpPr/>
          <p:nvPr/>
        </p:nvSpPr>
        <p:spPr>
          <a:xfrm>
            <a:off x="1572600" y="2759178"/>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Deben tener oportunidades para hacer selecciones bien informadas.  </a:t>
            </a:r>
            <a:endParaRPr/>
          </a:p>
        </p:txBody>
      </p:sp>
      <p:sp>
        <p:nvSpPr>
          <p:cNvPr id="197" name="Google Shape;197;p13"/>
          <p:cNvSpPr/>
          <p:nvPr/>
        </p:nvSpPr>
        <p:spPr>
          <a:xfrm>
            <a:off x="798125" y="2689928"/>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04</a:t>
            </a:r>
            <a:endParaRPr b="1" sz="2400">
              <a:solidFill>
                <a:srgbClr val="01B1C3"/>
              </a:solidFill>
              <a:latin typeface="Calibri"/>
              <a:ea typeface="Calibri"/>
              <a:cs typeface="Calibri"/>
              <a:sym typeface="Calibri"/>
            </a:endParaRPr>
          </a:p>
        </p:txBody>
      </p:sp>
      <p:grpSp>
        <p:nvGrpSpPr>
          <p:cNvPr id="198" name="Google Shape;198;p13"/>
          <p:cNvGrpSpPr/>
          <p:nvPr/>
        </p:nvGrpSpPr>
        <p:grpSpPr>
          <a:xfrm>
            <a:off x="1283754" y="2804465"/>
            <a:ext cx="140792" cy="140258"/>
            <a:chOff x="3427964" y="2244682"/>
            <a:chExt cx="225891" cy="225034"/>
          </a:xfrm>
        </p:grpSpPr>
        <p:sp>
          <p:nvSpPr>
            <p:cNvPr id="199" name="Google Shape;199;p13"/>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0" name="Google Shape;200;p13"/>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01" name="Google Shape;201;p13"/>
          <p:cNvSpPr/>
          <p:nvPr/>
        </p:nvSpPr>
        <p:spPr>
          <a:xfrm>
            <a:off x="1572600" y="3161992"/>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Se deben respetar sus puntos de vista aunque no se los comparta.</a:t>
            </a:r>
            <a:endParaRPr sz="1500">
              <a:solidFill>
                <a:schemeClr val="dk1"/>
              </a:solidFill>
              <a:latin typeface="Calibri"/>
              <a:ea typeface="Calibri"/>
              <a:cs typeface="Calibri"/>
              <a:sym typeface="Calibri"/>
            </a:endParaRPr>
          </a:p>
        </p:txBody>
      </p:sp>
      <p:sp>
        <p:nvSpPr>
          <p:cNvPr id="202" name="Google Shape;202;p13"/>
          <p:cNvSpPr/>
          <p:nvPr/>
        </p:nvSpPr>
        <p:spPr>
          <a:xfrm>
            <a:off x="798125" y="3092742"/>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05</a:t>
            </a:r>
            <a:endParaRPr b="1" sz="2400">
              <a:solidFill>
                <a:srgbClr val="01B1C3"/>
              </a:solidFill>
              <a:latin typeface="Calibri"/>
              <a:ea typeface="Calibri"/>
              <a:cs typeface="Calibri"/>
              <a:sym typeface="Calibri"/>
            </a:endParaRPr>
          </a:p>
        </p:txBody>
      </p:sp>
      <p:grpSp>
        <p:nvGrpSpPr>
          <p:cNvPr id="203" name="Google Shape;203;p13"/>
          <p:cNvGrpSpPr/>
          <p:nvPr/>
        </p:nvGrpSpPr>
        <p:grpSpPr>
          <a:xfrm>
            <a:off x="1283754" y="3207279"/>
            <a:ext cx="140792" cy="140258"/>
            <a:chOff x="3427964" y="2244682"/>
            <a:chExt cx="225891" cy="225034"/>
          </a:xfrm>
        </p:grpSpPr>
        <p:sp>
          <p:nvSpPr>
            <p:cNvPr id="204" name="Google Shape;204;p13"/>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5" name="Google Shape;205;p13"/>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06" name="Google Shape;206;p13"/>
          <p:cNvSpPr/>
          <p:nvPr/>
        </p:nvSpPr>
        <p:spPr>
          <a:xfrm>
            <a:off x="1572600" y="3564806"/>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Deben poder opinar e influir en decisiones que afecten sus vidas. </a:t>
            </a:r>
            <a:endParaRPr/>
          </a:p>
        </p:txBody>
      </p:sp>
      <p:sp>
        <p:nvSpPr>
          <p:cNvPr id="207" name="Google Shape;207;p13"/>
          <p:cNvSpPr/>
          <p:nvPr/>
        </p:nvSpPr>
        <p:spPr>
          <a:xfrm>
            <a:off x="798125" y="3495556"/>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06</a:t>
            </a:r>
            <a:endParaRPr b="1" sz="2400">
              <a:solidFill>
                <a:srgbClr val="01B1C3"/>
              </a:solidFill>
              <a:latin typeface="Calibri"/>
              <a:ea typeface="Calibri"/>
              <a:cs typeface="Calibri"/>
              <a:sym typeface="Calibri"/>
            </a:endParaRPr>
          </a:p>
        </p:txBody>
      </p:sp>
      <p:grpSp>
        <p:nvGrpSpPr>
          <p:cNvPr id="208" name="Google Shape;208;p13"/>
          <p:cNvGrpSpPr/>
          <p:nvPr/>
        </p:nvGrpSpPr>
        <p:grpSpPr>
          <a:xfrm>
            <a:off x="1283754" y="3610093"/>
            <a:ext cx="140792" cy="140258"/>
            <a:chOff x="3427964" y="2244682"/>
            <a:chExt cx="225891" cy="225034"/>
          </a:xfrm>
        </p:grpSpPr>
        <p:sp>
          <p:nvSpPr>
            <p:cNvPr id="209" name="Google Shape;209;p13"/>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0" name="Google Shape;210;p13"/>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11" name="Google Shape;211;p13"/>
          <p:cNvSpPr/>
          <p:nvPr/>
        </p:nvSpPr>
        <p:spPr>
          <a:xfrm>
            <a:off x="1572600" y="3962793"/>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No se los debe presionar ni influir para que se expresen libremente. </a:t>
            </a:r>
            <a:endParaRPr/>
          </a:p>
        </p:txBody>
      </p:sp>
      <p:sp>
        <p:nvSpPr>
          <p:cNvPr id="212" name="Google Shape;212;p13"/>
          <p:cNvSpPr/>
          <p:nvPr/>
        </p:nvSpPr>
        <p:spPr>
          <a:xfrm>
            <a:off x="798125" y="3893543"/>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07</a:t>
            </a:r>
            <a:endParaRPr b="1" sz="2400">
              <a:solidFill>
                <a:srgbClr val="01B1C3"/>
              </a:solidFill>
              <a:latin typeface="Calibri"/>
              <a:ea typeface="Calibri"/>
              <a:cs typeface="Calibri"/>
              <a:sym typeface="Calibri"/>
            </a:endParaRPr>
          </a:p>
        </p:txBody>
      </p:sp>
      <p:grpSp>
        <p:nvGrpSpPr>
          <p:cNvPr id="213" name="Google Shape;213;p13"/>
          <p:cNvGrpSpPr/>
          <p:nvPr/>
        </p:nvGrpSpPr>
        <p:grpSpPr>
          <a:xfrm>
            <a:off x="1283754" y="4008080"/>
            <a:ext cx="140792" cy="140258"/>
            <a:chOff x="3427964" y="2244682"/>
            <a:chExt cx="225891" cy="225034"/>
          </a:xfrm>
        </p:grpSpPr>
        <p:sp>
          <p:nvSpPr>
            <p:cNvPr id="214" name="Google Shape;214;p13"/>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5" name="Google Shape;215;p13"/>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16" name="Google Shape;216;p13"/>
          <p:cNvSpPr/>
          <p:nvPr/>
        </p:nvSpPr>
        <p:spPr>
          <a:xfrm>
            <a:off x="1572600" y="4360780"/>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Deberá ser guiado apropiadamente por sus padres y familia. </a:t>
            </a:r>
            <a:endParaRPr sz="1500">
              <a:solidFill>
                <a:schemeClr val="dk1"/>
              </a:solidFill>
              <a:latin typeface="Calibri"/>
              <a:ea typeface="Calibri"/>
              <a:cs typeface="Calibri"/>
              <a:sym typeface="Calibri"/>
            </a:endParaRPr>
          </a:p>
        </p:txBody>
      </p:sp>
      <p:sp>
        <p:nvSpPr>
          <p:cNvPr id="217" name="Google Shape;217;p13"/>
          <p:cNvSpPr/>
          <p:nvPr/>
        </p:nvSpPr>
        <p:spPr>
          <a:xfrm>
            <a:off x="798125" y="4291530"/>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08</a:t>
            </a:r>
            <a:endParaRPr b="1" sz="2400">
              <a:solidFill>
                <a:srgbClr val="01B1C3"/>
              </a:solidFill>
              <a:latin typeface="Calibri"/>
              <a:ea typeface="Calibri"/>
              <a:cs typeface="Calibri"/>
              <a:sym typeface="Calibri"/>
            </a:endParaRPr>
          </a:p>
        </p:txBody>
      </p:sp>
      <p:grpSp>
        <p:nvGrpSpPr>
          <p:cNvPr id="218" name="Google Shape;218;p13"/>
          <p:cNvGrpSpPr/>
          <p:nvPr/>
        </p:nvGrpSpPr>
        <p:grpSpPr>
          <a:xfrm>
            <a:off x="1283754" y="4406067"/>
            <a:ext cx="140792" cy="140258"/>
            <a:chOff x="3427964" y="2244682"/>
            <a:chExt cx="225891" cy="225034"/>
          </a:xfrm>
        </p:grpSpPr>
        <p:sp>
          <p:nvSpPr>
            <p:cNvPr id="219" name="Google Shape;219;p13"/>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0" name="Google Shape;220;p13"/>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14"/>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sp>
        <p:nvSpPr>
          <p:cNvPr id="227" name="Google Shape;227;p14"/>
          <p:cNvSpPr txBox="1"/>
          <p:nvPr/>
        </p:nvSpPr>
        <p:spPr>
          <a:xfrm>
            <a:off x="506412" y="917417"/>
            <a:ext cx="5782921" cy="246221"/>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rgbClr val="262626"/>
                </a:solidFill>
                <a:latin typeface="Calibri"/>
                <a:ea typeface="Calibri"/>
                <a:cs typeface="Calibri"/>
                <a:sym typeface="Calibri"/>
              </a:rPr>
              <a:t>ASPECTOS DE LA PARTICIPACIÓN INFANTIL</a:t>
            </a:r>
            <a:endParaRPr sz="1100">
              <a:solidFill>
                <a:srgbClr val="262626"/>
              </a:solidFill>
              <a:latin typeface="Calibri"/>
              <a:ea typeface="Calibri"/>
              <a:cs typeface="Calibri"/>
              <a:sym typeface="Calibri"/>
            </a:endParaRPr>
          </a:p>
        </p:txBody>
      </p:sp>
      <p:sp>
        <p:nvSpPr>
          <p:cNvPr id="228" name="Google Shape;228;p14"/>
          <p:cNvSpPr/>
          <p:nvPr/>
        </p:nvSpPr>
        <p:spPr>
          <a:xfrm>
            <a:off x="1572600" y="1557466"/>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No hay una forma única de promover la participación.  </a:t>
            </a:r>
            <a:endParaRPr/>
          </a:p>
        </p:txBody>
      </p:sp>
      <p:sp>
        <p:nvSpPr>
          <p:cNvPr id="229" name="Google Shape;229;p14"/>
          <p:cNvSpPr/>
          <p:nvPr/>
        </p:nvSpPr>
        <p:spPr>
          <a:xfrm>
            <a:off x="798125" y="1488216"/>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09</a:t>
            </a:r>
            <a:endParaRPr b="1" sz="2400">
              <a:solidFill>
                <a:srgbClr val="01B1C3"/>
              </a:solidFill>
              <a:latin typeface="Calibri"/>
              <a:ea typeface="Calibri"/>
              <a:cs typeface="Calibri"/>
              <a:sym typeface="Calibri"/>
            </a:endParaRPr>
          </a:p>
        </p:txBody>
      </p:sp>
      <p:cxnSp>
        <p:nvCxnSpPr>
          <p:cNvPr id="230" name="Google Shape;230;p14"/>
          <p:cNvCxnSpPr/>
          <p:nvPr/>
        </p:nvCxnSpPr>
        <p:spPr>
          <a:xfrm>
            <a:off x="1354150" y="1614132"/>
            <a:ext cx="0" cy="2930436"/>
          </a:xfrm>
          <a:prstGeom prst="straightConnector1">
            <a:avLst/>
          </a:prstGeom>
          <a:noFill/>
          <a:ln cap="flat" cmpd="sng" w="12700">
            <a:solidFill>
              <a:srgbClr val="01B1C3"/>
            </a:solidFill>
            <a:prstDash val="solid"/>
            <a:round/>
            <a:headEnd len="sm" w="sm" type="none"/>
            <a:tailEnd len="sm" w="sm" type="none"/>
          </a:ln>
        </p:spPr>
      </p:cxnSp>
      <p:grpSp>
        <p:nvGrpSpPr>
          <p:cNvPr id="231" name="Google Shape;231;p14"/>
          <p:cNvGrpSpPr/>
          <p:nvPr/>
        </p:nvGrpSpPr>
        <p:grpSpPr>
          <a:xfrm>
            <a:off x="1283754" y="1602753"/>
            <a:ext cx="140792" cy="140258"/>
            <a:chOff x="3427964" y="2244682"/>
            <a:chExt cx="225891" cy="225034"/>
          </a:xfrm>
        </p:grpSpPr>
        <p:sp>
          <p:nvSpPr>
            <p:cNvPr id="232" name="Google Shape;232;p14"/>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33" name="Google Shape;233;p14"/>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34" name="Google Shape;234;p14"/>
          <p:cNvSpPr/>
          <p:nvPr/>
        </p:nvSpPr>
        <p:spPr>
          <a:xfrm>
            <a:off x="1572600" y="1960454"/>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Necesitan disponer de canales para expresar su punto de vista. </a:t>
            </a:r>
            <a:endParaRPr sz="1500">
              <a:solidFill>
                <a:schemeClr val="dk1"/>
              </a:solidFill>
              <a:latin typeface="Calibri"/>
              <a:ea typeface="Calibri"/>
              <a:cs typeface="Calibri"/>
              <a:sym typeface="Calibri"/>
            </a:endParaRPr>
          </a:p>
        </p:txBody>
      </p:sp>
      <p:sp>
        <p:nvSpPr>
          <p:cNvPr id="235" name="Google Shape;235;p14"/>
          <p:cNvSpPr/>
          <p:nvPr/>
        </p:nvSpPr>
        <p:spPr>
          <a:xfrm>
            <a:off x="798125" y="1891204"/>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10</a:t>
            </a:r>
            <a:endParaRPr b="1" sz="2400">
              <a:solidFill>
                <a:srgbClr val="01B1C3"/>
              </a:solidFill>
              <a:latin typeface="Calibri"/>
              <a:ea typeface="Calibri"/>
              <a:cs typeface="Calibri"/>
              <a:sym typeface="Calibri"/>
            </a:endParaRPr>
          </a:p>
        </p:txBody>
      </p:sp>
      <p:grpSp>
        <p:nvGrpSpPr>
          <p:cNvPr id="236" name="Google Shape;236;p14"/>
          <p:cNvGrpSpPr/>
          <p:nvPr/>
        </p:nvGrpSpPr>
        <p:grpSpPr>
          <a:xfrm>
            <a:off x="1283754" y="2005741"/>
            <a:ext cx="140792" cy="140258"/>
            <a:chOff x="3427964" y="2244682"/>
            <a:chExt cx="225891" cy="225034"/>
          </a:xfrm>
        </p:grpSpPr>
        <p:sp>
          <p:nvSpPr>
            <p:cNvPr id="237" name="Google Shape;237;p14"/>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38" name="Google Shape;238;p14"/>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39" name="Google Shape;239;p14"/>
          <p:cNvSpPr/>
          <p:nvPr/>
        </p:nvSpPr>
        <p:spPr>
          <a:xfrm>
            <a:off x="1572600" y="2359816"/>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La participación es un derecho y no un deber.  </a:t>
            </a:r>
            <a:endParaRPr/>
          </a:p>
        </p:txBody>
      </p:sp>
      <p:sp>
        <p:nvSpPr>
          <p:cNvPr id="240" name="Google Shape;240;p14"/>
          <p:cNvSpPr/>
          <p:nvPr/>
        </p:nvSpPr>
        <p:spPr>
          <a:xfrm>
            <a:off x="798125" y="2290566"/>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11</a:t>
            </a:r>
            <a:endParaRPr b="1" sz="2400">
              <a:solidFill>
                <a:srgbClr val="01B1C3"/>
              </a:solidFill>
              <a:latin typeface="Calibri"/>
              <a:ea typeface="Calibri"/>
              <a:cs typeface="Calibri"/>
              <a:sym typeface="Calibri"/>
            </a:endParaRPr>
          </a:p>
        </p:txBody>
      </p:sp>
      <p:grpSp>
        <p:nvGrpSpPr>
          <p:cNvPr id="241" name="Google Shape;241;p14"/>
          <p:cNvGrpSpPr/>
          <p:nvPr/>
        </p:nvGrpSpPr>
        <p:grpSpPr>
          <a:xfrm>
            <a:off x="1283754" y="2405103"/>
            <a:ext cx="140792" cy="140258"/>
            <a:chOff x="3427964" y="2244682"/>
            <a:chExt cx="225891" cy="225034"/>
          </a:xfrm>
        </p:grpSpPr>
        <p:sp>
          <p:nvSpPr>
            <p:cNvPr id="242" name="Google Shape;242;p14"/>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3" name="Google Shape;243;p14"/>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44" name="Google Shape;244;p14"/>
          <p:cNvSpPr/>
          <p:nvPr/>
        </p:nvSpPr>
        <p:spPr>
          <a:xfrm>
            <a:off x="1572600" y="2759178"/>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Debe prepararlos para una vida responsable en una sociedad libre. </a:t>
            </a:r>
            <a:endParaRPr/>
          </a:p>
        </p:txBody>
      </p:sp>
      <p:sp>
        <p:nvSpPr>
          <p:cNvPr id="245" name="Google Shape;245;p14"/>
          <p:cNvSpPr/>
          <p:nvPr/>
        </p:nvSpPr>
        <p:spPr>
          <a:xfrm>
            <a:off x="798125" y="2689928"/>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12</a:t>
            </a:r>
            <a:endParaRPr b="1" sz="2400">
              <a:solidFill>
                <a:srgbClr val="01B1C3"/>
              </a:solidFill>
              <a:latin typeface="Calibri"/>
              <a:ea typeface="Calibri"/>
              <a:cs typeface="Calibri"/>
              <a:sym typeface="Calibri"/>
            </a:endParaRPr>
          </a:p>
        </p:txBody>
      </p:sp>
      <p:grpSp>
        <p:nvGrpSpPr>
          <p:cNvPr id="246" name="Google Shape;246;p14"/>
          <p:cNvGrpSpPr/>
          <p:nvPr/>
        </p:nvGrpSpPr>
        <p:grpSpPr>
          <a:xfrm>
            <a:off x="1283754" y="2804465"/>
            <a:ext cx="140792" cy="140258"/>
            <a:chOff x="3427964" y="2244682"/>
            <a:chExt cx="225891" cy="225034"/>
          </a:xfrm>
        </p:grpSpPr>
        <p:sp>
          <p:nvSpPr>
            <p:cNvPr id="247" name="Google Shape;247;p14"/>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8" name="Google Shape;248;p14"/>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49" name="Google Shape;249;p14"/>
          <p:cNvSpPr/>
          <p:nvPr/>
        </p:nvSpPr>
        <p:spPr>
          <a:xfrm>
            <a:off x="1572600" y="3161992"/>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Deben tener libertad de expresión, conciencia y religión. </a:t>
            </a:r>
            <a:endParaRPr/>
          </a:p>
        </p:txBody>
      </p:sp>
      <p:sp>
        <p:nvSpPr>
          <p:cNvPr id="250" name="Google Shape;250;p14"/>
          <p:cNvSpPr/>
          <p:nvPr/>
        </p:nvSpPr>
        <p:spPr>
          <a:xfrm>
            <a:off x="798125" y="3092742"/>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13</a:t>
            </a:r>
            <a:endParaRPr b="1" sz="2400">
              <a:solidFill>
                <a:srgbClr val="01B1C3"/>
              </a:solidFill>
              <a:latin typeface="Calibri"/>
              <a:ea typeface="Calibri"/>
              <a:cs typeface="Calibri"/>
              <a:sym typeface="Calibri"/>
            </a:endParaRPr>
          </a:p>
        </p:txBody>
      </p:sp>
      <p:grpSp>
        <p:nvGrpSpPr>
          <p:cNvPr id="251" name="Google Shape;251;p14"/>
          <p:cNvGrpSpPr/>
          <p:nvPr/>
        </p:nvGrpSpPr>
        <p:grpSpPr>
          <a:xfrm>
            <a:off x="1283754" y="3207279"/>
            <a:ext cx="140792" cy="140258"/>
            <a:chOff x="3427964" y="2244682"/>
            <a:chExt cx="225891" cy="225034"/>
          </a:xfrm>
        </p:grpSpPr>
        <p:sp>
          <p:nvSpPr>
            <p:cNvPr id="252" name="Google Shape;252;p14"/>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3" name="Google Shape;253;p14"/>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54" name="Google Shape;254;p14"/>
          <p:cNvSpPr/>
          <p:nvPr/>
        </p:nvSpPr>
        <p:spPr>
          <a:xfrm>
            <a:off x="1572600" y="3564806"/>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En la familia deben ser considerados socios activos. </a:t>
            </a:r>
            <a:endParaRPr sz="1500">
              <a:solidFill>
                <a:schemeClr val="dk1"/>
              </a:solidFill>
              <a:latin typeface="Calibri"/>
              <a:ea typeface="Calibri"/>
              <a:cs typeface="Calibri"/>
              <a:sym typeface="Calibri"/>
            </a:endParaRPr>
          </a:p>
        </p:txBody>
      </p:sp>
      <p:sp>
        <p:nvSpPr>
          <p:cNvPr id="255" name="Google Shape;255;p14"/>
          <p:cNvSpPr/>
          <p:nvPr/>
        </p:nvSpPr>
        <p:spPr>
          <a:xfrm>
            <a:off x="798125" y="3495556"/>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14</a:t>
            </a:r>
            <a:endParaRPr b="1" sz="2400">
              <a:solidFill>
                <a:srgbClr val="01B1C3"/>
              </a:solidFill>
              <a:latin typeface="Calibri"/>
              <a:ea typeface="Calibri"/>
              <a:cs typeface="Calibri"/>
              <a:sym typeface="Calibri"/>
            </a:endParaRPr>
          </a:p>
        </p:txBody>
      </p:sp>
      <p:grpSp>
        <p:nvGrpSpPr>
          <p:cNvPr id="256" name="Google Shape;256;p14"/>
          <p:cNvGrpSpPr/>
          <p:nvPr/>
        </p:nvGrpSpPr>
        <p:grpSpPr>
          <a:xfrm>
            <a:off x="1283754" y="3610093"/>
            <a:ext cx="140792" cy="140258"/>
            <a:chOff x="3427964" y="2244682"/>
            <a:chExt cx="225891" cy="225034"/>
          </a:xfrm>
        </p:grpSpPr>
        <p:sp>
          <p:nvSpPr>
            <p:cNvPr id="257" name="Google Shape;257;p14"/>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8" name="Google Shape;258;p14"/>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59" name="Google Shape;259;p14"/>
          <p:cNvSpPr/>
          <p:nvPr/>
        </p:nvSpPr>
        <p:spPr>
          <a:xfrm>
            <a:off x="1572600" y="3962793"/>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En la escuela la participación debe ser estimulada.</a:t>
            </a:r>
            <a:endParaRPr/>
          </a:p>
        </p:txBody>
      </p:sp>
      <p:sp>
        <p:nvSpPr>
          <p:cNvPr id="260" name="Google Shape;260;p14"/>
          <p:cNvSpPr/>
          <p:nvPr/>
        </p:nvSpPr>
        <p:spPr>
          <a:xfrm>
            <a:off x="798125" y="3893543"/>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15</a:t>
            </a:r>
            <a:endParaRPr/>
          </a:p>
        </p:txBody>
      </p:sp>
      <p:grpSp>
        <p:nvGrpSpPr>
          <p:cNvPr id="261" name="Google Shape;261;p14"/>
          <p:cNvGrpSpPr/>
          <p:nvPr/>
        </p:nvGrpSpPr>
        <p:grpSpPr>
          <a:xfrm>
            <a:off x="1283754" y="4008080"/>
            <a:ext cx="140792" cy="140258"/>
            <a:chOff x="3427964" y="2244682"/>
            <a:chExt cx="225891" cy="225034"/>
          </a:xfrm>
        </p:grpSpPr>
        <p:sp>
          <p:nvSpPr>
            <p:cNvPr id="262" name="Google Shape;262;p14"/>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63" name="Google Shape;263;p14"/>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64" name="Google Shape;264;p14"/>
          <p:cNvSpPr/>
          <p:nvPr/>
        </p:nvSpPr>
        <p:spPr>
          <a:xfrm>
            <a:off x="1572600" y="4360780"/>
            <a:ext cx="5640025" cy="23083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500">
                <a:solidFill>
                  <a:schemeClr val="dk1"/>
                </a:solidFill>
                <a:latin typeface="Calibri"/>
                <a:ea typeface="Calibri"/>
                <a:cs typeface="Calibri"/>
                <a:sym typeface="Calibri"/>
              </a:rPr>
              <a:t>La participación implica responsabilidad.  </a:t>
            </a:r>
            <a:endParaRPr sz="1500">
              <a:solidFill>
                <a:schemeClr val="dk1"/>
              </a:solidFill>
              <a:latin typeface="Calibri"/>
              <a:ea typeface="Calibri"/>
              <a:cs typeface="Calibri"/>
              <a:sym typeface="Calibri"/>
            </a:endParaRPr>
          </a:p>
        </p:txBody>
      </p:sp>
      <p:sp>
        <p:nvSpPr>
          <p:cNvPr id="265" name="Google Shape;265;p14"/>
          <p:cNvSpPr/>
          <p:nvPr/>
        </p:nvSpPr>
        <p:spPr>
          <a:xfrm>
            <a:off x="798125" y="4291530"/>
            <a:ext cx="400819" cy="369332"/>
          </a:xfrm>
          <a:prstGeom prst="rect">
            <a:avLst/>
          </a:prstGeom>
          <a:noFill/>
          <a:ln>
            <a:noFill/>
          </a:ln>
        </p:spPr>
        <p:txBody>
          <a:bodyPr anchorCtr="0" anchor="t" bIns="0" lIns="0" spcFirstLastPara="1" rIns="0" wrap="square" tIns="0">
            <a:spAutoFit/>
          </a:bodyPr>
          <a:lstStyle/>
          <a:p>
            <a:pPr indent="0" lvl="0" marL="0" marR="0" rtl="0" algn="r">
              <a:spcBef>
                <a:spcPts val="0"/>
              </a:spcBef>
              <a:spcAft>
                <a:spcPts val="0"/>
              </a:spcAft>
              <a:buNone/>
            </a:pPr>
            <a:r>
              <a:rPr b="1" lang="es-ES" sz="2400">
                <a:solidFill>
                  <a:srgbClr val="01B1C3"/>
                </a:solidFill>
                <a:latin typeface="Calibri"/>
                <a:ea typeface="Calibri"/>
                <a:cs typeface="Calibri"/>
                <a:sym typeface="Calibri"/>
              </a:rPr>
              <a:t>16</a:t>
            </a:r>
            <a:endParaRPr/>
          </a:p>
        </p:txBody>
      </p:sp>
      <p:grpSp>
        <p:nvGrpSpPr>
          <p:cNvPr id="266" name="Google Shape;266;p14"/>
          <p:cNvGrpSpPr/>
          <p:nvPr/>
        </p:nvGrpSpPr>
        <p:grpSpPr>
          <a:xfrm>
            <a:off x="1283754" y="4406067"/>
            <a:ext cx="140792" cy="140258"/>
            <a:chOff x="3427964" y="2244682"/>
            <a:chExt cx="225891" cy="225034"/>
          </a:xfrm>
        </p:grpSpPr>
        <p:sp>
          <p:nvSpPr>
            <p:cNvPr id="267" name="Google Shape;267;p14"/>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68" name="Google Shape;268;p14"/>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15"/>
          <p:cNvSpPr txBox="1"/>
          <p:nvPr/>
        </p:nvSpPr>
        <p:spPr>
          <a:xfrm>
            <a:off x="506683" y="916056"/>
            <a:ext cx="3745277" cy="3031599"/>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chemeClr val="dk1"/>
                </a:solidFill>
                <a:latin typeface="Calibri"/>
                <a:ea typeface="Calibri"/>
                <a:cs typeface="Calibri"/>
                <a:sym typeface="Calibri"/>
              </a:rPr>
              <a:t>PARTICIPACIÓN JUVENIL </a:t>
            </a:r>
            <a:endParaRPr/>
          </a:p>
          <a:p>
            <a:pPr indent="-169863" lvl="0" marL="180975" marR="0" rtl="0" algn="l">
              <a:spcBef>
                <a:spcPts val="60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“Cuando pensamos en nuestros adolescentes y jóvenes participando activamente de proyectos los reconocemos como agentes que influyen en sus pares, en los adultos y en sus comunidades”. </a:t>
            </a:r>
            <a:endParaRPr/>
          </a:p>
          <a:p>
            <a:pPr indent="-68263" lvl="0" marL="180975"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69863" lvl="0" marL="180975" marR="0" rtl="0" algn="l">
              <a:spcBef>
                <a:spcPts val="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“Los vemos interactuando, reflexionando sobre las distintas formas de participación social, enfrentando los cambios propios de la globalización y las transformaciones sociales y culturales”.  </a:t>
            </a:r>
            <a:endParaRPr/>
          </a:p>
        </p:txBody>
      </p:sp>
      <p:sp>
        <p:nvSpPr>
          <p:cNvPr id="275" name="Google Shape;275;p15"/>
          <p:cNvSpPr txBox="1"/>
          <p:nvPr/>
        </p:nvSpPr>
        <p:spPr>
          <a:xfrm flipH="1">
            <a:off x="4756077" y="4926211"/>
            <a:ext cx="3924299"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Los jóvenes son reconocidos como agentes que influyen. </a:t>
            </a:r>
            <a:br>
              <a:rPr lang="es-ES" sz="1000">
                <a:solidFill>
                  <a:srgbClr val="262626"/>
                </a:solidFill>
                <a:latin typeface="Calibri"/>
                <a:ea typeface="Calibri"/>
                <a:cs typeface="Calibri"/>
                <a:sym typeface="Calibri"/>
              </a:rPr>
            </a:br>
            <a:r>
              <a:rPr lang="es-ES" sz="1000">
                <a:solidFill>
                  <a:schemeClr val="dk1"/>
                </a:solidFill>
                <a:latin typeface="Calibri"/>
                <a:ea typeface="Calibri"/>
                <a:cs typeface="Calibri"/>
                <a:sym typeface="Calibri"/>
              </a:rPr>
              <a:t>(Crédito: RTVE)</a:t>
            </a:r>
            <a:endParaRPr/>
          </a:p>
        </p:txBody>
      </p:sp>
      <p:sp>
        <p:nvSpPr>
          <p:cNvPr id="276" name="Google Shape;276;p15"/>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pic>
        <p:nvPicPr>
          <p:cNvPr descr="Un grupo de personas haciendo gestos con la mano&#10;&#10;Descripción generada automáticamente" id="277" name="Google Shape;277;p15"/>
          <p:cNvPicPr preferRelativeResize="0"/>
          <p:nvPr/>
        </p:nvPicPr>
        <p:blipFill rotWithShape="1">
          <a:blip r:embed="rId3">
            <a:alphaModFix/>
          </a:blip>
          <a:srcRect b="0" l="0" r="0" t="0"/>
          <a:stretch/>
        </p:blipFill>
        <p:spPr>
          <a:xfrm>
            <a:off x="4751389" y="481013"/>
            <a:ext cx="3924300" cy="439261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6"/>
          <p:cNvSpPr txBox="1"/>
          <p:nvPr/>
        </p:nvSpPr>
        <p:spPr>
          <a:xfrm>
            <a:off x="-1737511" y="2866621"/>
            <a:ext cx="649265"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1600">
              <a:solidFill>
                <a:srgbClr val="48C3BB"/>
              </a:solidFill>
              <a:latin typeface="Arial"/>
              <a:ea typeface="Arial"/>
              <a:cs typeface="Arial"/>
              <a:sym typeface="Arial"/>
            </a:endParaRPr>
          </a:p>
        </p:txBody>
      </p:sp>
      <p:sp>
        <p:nvSpPr>
          <p:cNvPr id="284" name="Google Shape;284;p16"/>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pic>
        <p:nvPicPr>
          <p:cNvPr id="285" name="Google Shape;285;p16"/>
          <p:cNvPicPr preferRelativeResize="0"/>
          <p:nvPr/>
        </p:nvPicPr>
        <p:blipFill rotWithShape="1">
          <a:blip r:embed="rId3">
            <a:alphaModFix/>
          </a:blip>
          <a:srcRect b="0" l="7105" r="1914" t="0"/>
          <a:stretch/>
        </p:blipFill>
        <p:spPr>
          <a:xfrm>
            <a:off x="4400993" y="1402536"/>
            <a:ext cx="4274695" cy="3132335"/>
          </a:xfrm>
          <a:prstGeom prst="rect">
            <a:avLst/>
          </a:prstGeom>
          <a:noFill/>
          <a:ln>
            <a:noFill/>
          </a:ln>
        </p:spPr>
      </p:pic>
      <p:graphicFrame>
        <p:nvGraphicFramePr>
          <p:cNvPr id="286" name="Google Shape;286;p16"/>
          <p:cNvGraphicFramePr/>
          <p:nvPr/>
        </p:nvGraphicFramePr>
        <p:xfrm>
          <a:off x="530670" y="1402539"/>
          <a:ext cx="3000000" cy="3000000"/>
        </p:xfrm>
        <a:graphic>
          <a:graphicData uri="http://schemas.openxmlformats.org/drawingml/2006/table">
            <a:tbl>
              <a:tblPr bandRow="1" firstCol="1" firstRow="1">
                <a:noFill/>
                <a:tableStyleId>{E201C080-A394-4ED9-9AD3-30A305EBF408}</a:tableStyleId>
              </a:tblPr>
              <a:tblGrid>
                <a:gridCol w="3849300"/>
              </a:tblGrid>
              <a:tr h="394325">
                <a:tc>
                  <a:txBody>
                    <a:bodyPr/>
                    <a:lstStyle/>
                    <a:p>
                      <a:pPr indent="36513" lvl="0" marL="11113" marR="0" rtl="0" algn="l">
                        <a:lnSpc>
                          <a:spcPct val="100000"/>
                        </a:lnSpc>
                        <a:spcBef>
                          <a:spcPts val="0"/>
                        </a:spcBef>
                        <a:spcAft>
                          <a:spcPts val="0"/>
                        </a:spcAft>
                        <a:buClr>
                          <a:schemeClr val="lt1"/>
                        </a:buClr>
                        <a:buSzPts val="1600"/>
                        <a:buFont typeface="Calibri"/>
                        <a:buNone/>
                      </a:pPr>
                      <a:r>
                        <a:rPr b="1" lang="es-ES" sz="1600" u="none" cap="none" strike="noStrike">
                          <a:solidFill>
                            <a:schemeClr val="lt1"/>
                          </a:solidFill>
                          <a:latin typeface="Calibri"/>
                          <a:ea typeface="Calibri"/>
                          <a:cs typeface="Calibri"/>
                          <a:sym typeface="Calibri"/>
                        </a:rPr>
                        <a:t>FORMAS DE LA PARTICIPACIÓN JUVENIL</a:t>
                      </a:r>
                      <a:endParaRPr sz="1600" u="none" cap="none" strike="noStrike">
                        <a:solidFill>
                          <a:schemeClr val="lt1"/>
                        </a:solidFill>
                        <a:latin typeface="Calibri"/>
                        <a:ea typeface="Calibri"/>
                        <a:cs typeface="Calibri"/>
                        <a:sym typeface="Calibri"/>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92C24E"/>
                    </a:solidFill>
                  </a:tcPr>
                </a:tc>
              </a:tr>
              <a:tr h="554450">
                <a:tc>
                  <a:txBody>
                    <a:bodyPr/>
                    <a:lstStyle/>
                    <a:p>
                      <a:pPr indent="-223838" lvl="0" marL="268288" marR="0" rtl="0" algn="l">
                        <a:spcBef>
                          <a:spcPts val="0"/>
                        </a:spcBef>
                        <a:spcAft>
                          <a:spcPts val="0"/>
                        </a:spcAft>
                        <a:buClr>
                          <a:srgbClr val="92C24E"/>
                        </a:buClr>
                        <a:buSzPts val="1500"/>
                        <a:buFont typeface="Arial"/>
                        <a:buAutoNum type="arabicPeriod"/>
                      </a:pPr>
                      <a:r>
                        <a:rPr b="0" lang="es-ES" sz="1500" u="none" cap="none" strike="noStrike">
                          <a:solidFill>
                            <a:schemeClr val="dk1"/>
                          </a:solidFill>
                          <a:latin typeface="Calibri"/>
                          <a:ea typeface="Calibri"/>
                          <a:cs typeface="Calibri"/>
                          <a:sym typeface="Calibri"/>
                        </a:rPr>
                        <a:t>Asignar roles específicos e informarles que están involucrados.  </a:t>
                      </a:r>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8"/>
                    </a:solidFill>
                  </a:tcPr>
                </a:tc>
              </a:tr>
              <a:tr h="551825">
                <a:tc>
                  <a:txBody>
                    <a:bodyPr/>
                    <a:lstStyle/>
                    <a:p>
                      <a:pPr indent="-223838" lvl="0" marL="268288" marR="0" rtl="0" algn="l">
                        <a:spcBef>
                          <a:spcPts val="0"/>
                        </a:spcBef>
                        <a:spcAft>
                          <a:spcPts val="0"/>
                        </a:spcAft>
                        <a:buClr>
                          <a:srgbClr val="92C24E"/>
                        </a:buClr>
                        <a:buSzPts val="1500"/>
                        <a:buFont typeface="Arial"/>
                        <a:buAutoNum type="arabicPeriod" startAt="2"/>
                      </a:pPr>
                      <a:r>
                        <a:rPr b="0" lang="es-ES" sz="1500" u="none" cap="none" strike="noStrike">
                          <a:solidFill>
                            <a:schemeClr val="dk1"/>
                          </a:solidFill>
                          <a:latin typeface="Calibri"/>
                          <a:ea typeface="Calibri"/>
                          <a:cs typeface="Calibri"/>
                          <a:sym typeface="Calibri"/>
                        </a:rPr>
                        <a:t>Se les consulta e informa cómo se usará el aporte que hagan. </a:t>
                      </a:r>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8"/>
                    </a:solidFill>
                  </a:tcPr>
                </a:tc>
              </a:tr>
              <a:tr h="545850">
                <a:tc>
                  <a:txBody>
                    <a:bodyPr/>
                    <a:lstStyle/>
                    <a:p>
                      <a:pPr indent="-222250" lvl="0" marL="268288" marR="0" rtl="0" algn="l">
                        <a:spcBef>
                          <a:spcPts val="0"/>
                        </a:spcBef>
                        <a:spcAft>
                          <a:spcPts val="0"/>
                        </a:spcAft>
                        <a:buClr>
                          <a:srgbClr val="92C24E"/>
                        </a:buClr>
                        <a:buSzPts val="1500"/>
                        <a:buFont typeface="Arial"/>
                        <a:buAutoNum type="arabicPeriod" startAt="3"/>
                      </a:pPr>
                      <a:r>
                        <a:rPr b="0" lang="es-ES" sz="1500" u="none" cap="none" strike="noStrike">
                          <a:solidFill>
                            <a:schemeClr val="dk1"/>
                          </a:solidFill>
                          <a:latin typeface="Calibri"/>
                          <a:ea typeface="Calibri"/>
                          <a:cs typeface="Calibri"/>
                          <a:sym typeface="Calibri"/>
                        </a:rPr>
                        <a:t>Los adultos inician la participación y comparten toma de decisiones.</a:t>
                      </a:r>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8"/>
                    </a:solidFill>
                  </a:tcPr>
                </a:tc>
              </a:tr>
              <a:tr h="528475">
                <a:tc>
                  <a:txBody>
                    <a:bodyPr/>
                    <a:lstStyle/>
                    <a:p>
                      <a:pPr indent="-222250" lvl="0" marL="266700" marR="0" rtl="0" algn="l">
                        <a:spcBef>
                          <a:spcPts val="0"/>
                        </a:spcBef>
                        <a:spcAft>
                          <a:spcPts val="0"/>
                        </a:spcAft>
                        <a:buClr>
                          <a:srgbClr val="92C24E"/>
                        </a:buClr>
                        <a:buSzPts val="1400"/>
                        <a:buFont typeface="Arial"/>
                        <a:buAutoNum type="arabicPeriod" startAt="4"/>
                      </a:pPr>
                      <a:r>
                        <a:rPr b="0" lang="es-ES" sz="1400" u="none" cap="none" strike="noStrike">
                          <a:solidFill>
                            <a:schemeClr val="dk1"/>
                          </a:solidFill>
                          <a:latin typeface="Calibri"/>
                          <a:ea typeface="Calibri"/>
                          <a:cs typeface="Calibri"/>
                          <a:sym typeface="Calibri"/>
                        </a:rPr>
                        <a:t>Los jóvenes inician y dirigen proyectos.</a:t>
                      </a:r>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8"/>
                    </a:solidFill>
                  </a:tcPr>
                </a:tc>
              </a:tr>
              <a:tr h="557400">
                <a:tc>
                  <a:txBody>
                    <a:bodyPr/>
                    <a:lstStyle/>
                    <a:p>
                      <a:pPr indent="-222250" lvl="0" marL="266700" marR="0" rtl="0" algn="l">
                        <a:spcBef>
                          <a:spcPts val="0"/>
                        </a:spcBef>
                        <a:spcAft>
                          <a:spcPts val="0"/>
                        </a:spcAft>
                        <a:buClr>
                          <a:srgbClr val="92C24E"/>
                        </a:buClr>
                        <a:buSzPts val="1400"/>
                        <a:buFont typeface="Arial"/>
                        <a:buAutoNum type="arabicPeriod" startAt="5"/>
                      </a:pPr>
                      <a:r>
                        <a:rPr b="0" lang="es-ES" sz="1400" u="none" cap="none" strike="noStrike">
                          <a:solidFill>
                            <a:schemeClr val="dk1"/>
                          </a:solidFill>
                          <a:latin typeface="Calibri"/>
                          <a:ea typeface="Calibri"/>
                          <a:cs typeface="Calibri"/>
                          <a:sym typeface="Calibri"/>
                        </a:rPr>
                        <a:t>Los jóvenes inician y comparten la toma de decisiones con adultos. </a:t>
                      </a:r>
                      <a:endParaRPr b="0" sz="1400" u="none" cap="none" strike="noStrike">
                        <a:solidFill>
                          <a:schemeClr val="dk1"/>
                        </a:solidFill>
                        <a:latin typeface="Calibri"/>
                        <a:ea typeface="Calibri"/>
                        <a:cs typeface="Calibri"/>
                        <a:sym typeface="Calibri"/>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DEEC8"/>
                    </a:solidFill>
                  </a:tcPr>
                </a:tc>
              </a:tr>
            </a:tbl>
          </a:graphicData>
        </a:graphic>
      </p:graphicFrame>
      <p:sp>
        <p:nvSpPr>
          <p:cNvPr id="287" name="Google Shape;287;p16"/>
          <p:cNvSpPr/>
          <p:nvPr/>
        </p:nvSpPr>
        <p:spPr>
          <a:xfrm>
            <a:off x="522290" y="1402538"/>
            <a:ext cx="3870324" cy="3132334"/>
          </a:xfrm>
          <a:prstGeom prst="roundRect">
            <a:avLst>
              <a:gd fmla="val 0" name="adj"/>
            </a:avLst>
          </a:prstGeom>
          <a:noFill/>
          <a:ln cap="flat" cmpd="sng" w="38100">
            <a:solidFill>
              <a:srgbClr val="92C24E"/>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p:txBody>
      </p:sp>
      <p:sp>
        <p:nvSpPr>
          <p:cNvPr id="288" name="Google Shape;288;p16"/>
          <p:cNvSpPr/>
          <p:nvPr/>
        </p:nvSpPr>
        <p:spPr>
          <a:xfrm>
            <a:off x="4379976" y="1402538"/>
            <a:ext cx="4295712" cy="3132334"/>
          </a:xfrm>
          <a:prstGeom prst="roundRect">
            <a:avLst>
              <a:gd fmla="val 0" name="adj"/>
            </a:avLst>
          </a:prstGeom>
          <a:noFill/>
          <a:ln cap="flat" cmpd="sng" w="38100">
            <a:solidFill>
              <a:srgbClr val="92C24E"/>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pic>
        <p:nvPicPr>
          <p:cNvPr id="294" name="Google Shape;294;p17"/>
          <p:cNvPicPr preferRelativeResize="0"/>
          <p:nvPr/>
        </p:nvPicPr>
        <p:blipFill rotWithShape="1">
          <a:blip r:embed="rId3">
            <a:alphaModFix/>
          </a:blip>
          <a:srcRect b="0" l="0" r="0" t="0"/>
          <a:stretch/>
        </p:blipFill>
        <p:spPr>
          <a:xfrm>
            <a:off x="4400994" y="1402537"/>
            <a:ext cx="4274694" cy="3132336"/>
          </a:xfrm>
          <a:prstGeom prst="rect">
            <a:avLst/>
          </a:prstGeom>
          <a:noFill/>
          <a:ln>
            <a:noFill/>
          </a:ln>
        </p:spPr>
      </p:pic>
      <p:sp>
        <p:nvSpPr>
          <p:cNvPr id="295" name="Google Shape;295;p17"/>
          <p:cNvSpPr txBox="1"/>
          <p:nvPr/>
        </p:nvSpPr>
        <p:spPr>
          <a:xfrm>
            <a:off x="132568" y="1935299"/>
            <a:ext cx="3108270" cy="2554545"/>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lt1"/>
              </a:buClr>
              <a:buSzPts val="1600"/>
              <a:buFont typeface="Arial"/>
              <a:buAutoNum type="arabicPeriod"/>
            </a:pPr>
            <a:r>
              <a:rPr lang="es-ES" sz="1600">
                <a:solidFill>
                  <a:schemeClr val="lt1"/>
                </a:solidFill>
                <a:latin typeface="Arial"/>
                <a:ea typeface="Arial"/>
                <a:cs typeface="Arial"/>
                <a:sym typeface="Arial"/>
              </a:rPr>
              <a:t>Prejuicios acerca de sus destrezas y sus perspectivas. </a:t>
            </a:r>
            <a:endParaRPr/>
          </a:p>
          <a:p>
            <a:pPr indent="-342900" lvl="0" marL="342900" marR="0" rtl="0" algn="l">
              <a:spcBef>
                <a:spcPts val="0"/>
              </a:spcBef>
              <a:spcAft>
                <a:spcPts val="0"/>
              </a:spcAft>
              <a:buClr>
                <a:schemeClr val="lt1"/>
              </a:buClr>
              <a:buSzPts val="1600"/>
              <a:buFont typeface="Arial"/>
              <a:buAutoNum type="arabicPeriod"/>
            </a:pPr>
            <a:r>
              <a:rPr lang="es-ES" sz="1600">
                <a:solidFill>
                  <a:schemeClr val="lt1"/>
                </a:solidFill>
                <a:latin typeface="Arial"/>
                <a:ea typeface="Arial"/>
                <a:cs typeface="Arial"/>
                <a:sym typeface="Arial"/>
              </a:rPr>
              <a:t>Resistencia al cambio. Intentar ajustarlos a estructuras adultas. </a:t>
            </a:r>
            <a:endParaRPr/>
          </a:p>
          <a:p>
            <a:pPr indent="-342900" lvl="0" marL="342900" marR="0" rtl="0" algn="l">
              <a:spcBef>
                <a:spcPts val="0"/>
              </a:spcBef>
              <a:spcAft>
                <a:spcPts val="0"/>
              </a:spcAft>
              <a:buClr>
                <a:schemeClr val="lt1"/>
              </a:buClr>
              <a:buSzPts val="1600"/>
              <a:buFont typeface="Arial"/>
              <a:buAutoNum type="arabicPeriod"/>
            </a:pPr>
            <a:r>
              <a:rPr lang="es-ES" sz="1600">
                <a:solidFill>
                  <a:schemeClr val="lt1"/>
                </a:solidFill>
                <a:latin typeface="Arial"/>
                <a:ea typeface="Arial"/>
                <a:cs typeface="Arial"/>
                <a:sym typeface="Arial"/>
              </a:rPr>
              <a:t>Dudas sobre cómo facilitar el proceso de la participación juvenil. </a:t>
            </a:r>
            <a:endParaRPr/>
          </a:p>
          <a:p>
            <a:pPr indent="-342900" lvl="0" marL="342900" marR="0" rtl="0" algn="l">
              <a:spcBef>
                <a:spcPts val="0"/>
              </a:spcBef>
              <a:spcAft>
                <a:spcPts val="0"/>
              </a:spcAft>
              <a:buClr>
                <a:schemeClr val="lt1"/>
              </a:buClr>
              <a:buSzPts val="1600"/>
              <a:buFont typeface="Arial"/>
              <a:buAutoNum type="arabicPeriod"/>
            </a:pPr>
            <a:r>
              <a:rPr lang="es-ES" sz="1600">
                <a:solidFill>
                  <a:schemeClr val="lt1"/>
                </a:solidFill>
                <a:latin typeface="Arial"/>
                <a:ea typeface="Arial"/>
                <a:cs typeface="Arial"/>
                <a:sym typeface="Arial"/>
              </a:rPr>
              <a:t>Falta de compromiso político de las autoridades de turno.</a:t>
            </a:r>
            <a:r>
              <a:rPr b="1" lang="es-ES" sz="1600">
                <a:solidFill>
                  <a:schemeClr val="lt1"/>
                </a:solidFill>
                <a:latin typeface="Arial"/>
                <a:ea typeface="Arial"/>
                <a:cs typeface="Arial"/>
                <a:sym typeface="Arial"/>
              </a:rPr>
              <a:t> </a:t>
            </a:r>
            <a:endParaRPr sz="1600">
              <a:solidFill>
                <a:schemeClr val="lt1"/>
              </a:solidFill>
              <a:latin typeface="Arial"/>
              <a:ea typeface="Arial"/>
              <a:cs typeface="Arial"/>
              <a:sym typeface="Arial"/>
            </a:endParaRPr>
          </a:p>
        </p:txBody>
      </p:sp>
      <p:sp>
        <p:nvSpPr>
          <p:cNvPr id="296" name="Google Shape;296;p17"/>
          <p:cNvSpPr txBox="1"/>
          <p:nvPr/>
        </p:nvSpPr>
        <p:spPr>
          <a:xfrm>
            <a:off x="132568" y="2710821"/>
            <a:ext cx="649265"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1600">
              <a:solidFill>
                <a:srgbClr val="48C3BB"/>
              </a:solidFill>
              <a:latin typeface="Arial"/>
              <a:ea typeface="Arial"/>
              <a:cs typeface="Arial"/>
              <a:sym typeface="Arial"/>
            </a:endParaRPr>
          </a:p>
        </p:txBody>
      </p:sp>
      <p:sp>
        <p:nvSpPr>
          <p:cNvPr id="297" name="Google Shape;297;p17"/>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graphicFrame>
        <p:nvGraphicFramePr>
          <p:cNvPr id="298" name="Google Shape;298;p17"/>
          <p:cNvGraphicFramePr/>
          <p:nvPr/>
        </p:nvGraphicFramePr>
        <p:xfrm>
          <a:off x="530670" y="1402539"/>
          <a:ext cx="3000000" cy="3000000"/>
        </p:xfrm>
        <a:graphic>
          <a:graphicData uri="http://schemas.openxmlformats.org/drawingml/2006/table">
            <a:tbl>
              <a:tblPr bandRow="1" firstCol="1" firstRow="1">
                <a:noFill/>
                <a:tableStyleId>{E201C080-A394-4ED9-9AD3-30A305EBF408}</a:tableStyleId>
              </a:tblPr>
              <a:tblGrid>
                <a:gridCol w="3849300"/>
              </a:tblGrid>
              <a:tr h="479700">
                <a:tc>
                  <a:txBody>
                    <a:bodyPr/>
                    <a:lstStyle/>
                    <a:p>
                      <a:pPr indent="36513" lvl="0" marL="11113" marR="0" rtl="0" algn="l">
                        <a:lnSpc>
                          <a:spcPct val="100000"/>
                        </a:lnSpc>
                        <a:spcBef>
                          <a:spcPts val="0"/>
                        </a:spcBef>
                        <a:spcAft>
                          <a:spcPts val="0"/>
                        </a:spcAft>
                        <a:buClr>
                          <a:schemeClr val="lt1"/>
                        </a:buClr>
                        <a:buSzPts val="1500"/>
                        <a:buFont typeface="Calibri"/>
                        <a:buNone/>
                      </a:pPr>
                      <a:r>
                        <a:rPr b="1" lang="es-ES" sz="1500" u="none" cap="none" strike="noStrike">
                          <a:solidFill>
                            <a:schemeClr val="lt1"/>
                          </a:solidFill>
                          <a:latin typeface="Calibri"/>
                          <a:ea typeface="Calibri"/>
                          <a:cs typeface="Calibri"/>
                          <a:sym typeface="Calibri"/>
                        </a:rPr>
                        <a:t>BARRERAS DE LA PARTICIPACIÓN JUVENIL</a:t>
                      </a:r>
                      <a:endParaRPr sz="1500" u="none" cap="none" strike="noStrike">
                        <a:solidFill>
                          <a:schemeClr val="lt1"/>
                        </a:solidFill>
                        <a:latin typeface="Calibri"/>
                        <a:ea typeface="Calibri"/>
                        <a:cs typeface="Calibri"/>
                        <a:sym typeface="Calibri"/>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714FA0"/>
                    </a:solidFill>
                  </a:tcPr>
                </a:tc>
              </a:tr>
              <a:tr h="674475">
                <a:tc>
                  <a:txBody>
                    <a:bodyPr/>
                    <a:lstStyle/>
                    <a:p>
                      <a:pPr indent="-223838" lvl="0" marL="268288" marR="0" rtl="0" algn="l">
                        <a:lnSpc>
                          <a:spcPct val="100000"/>
                        </a:lnSpc>
                        <a:spcBef>
                          <a:spcPts val="0"/>
                        </a:spcBef>
                        <a:spcAft>
                          <a:spcPts val="0"/>
                        </a:spcAft>
                        <a:buClr>
                          <a:srgbClr val="714FA0"/>
                        </a:buClr>
                        <a:buSzPts val="1500"/>
                        <a:buFont typeface="Arial"/>
                        <a:buAutoNum type="arabicPeriod"/>
                      </a:pPr>
                      <a:r>
                        <a:rPr b="0" lang="es-ES" sz="1500" u="none" cap="none" strike="noStrike">
                          <a:solidFill>
                            <a:schemeClr val="dk1"/>
                          </a:solidFill>
                          <a:latin typeface="Calibri"/>
                          <a:ea typeface="Calibri"/>
                          <a:cs typeface="Calibri"/>
                          <a:sym typeface="Calibri"/>
                        </a:rPr>
                        <a:t>Prejuicios acerca de sus destrezas y sus perspectivas. </a:t>
                      </a:r>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r>
              <a:tr h="671275">
                <a:tc>
                  <a:txBody>
                    <a:bodyPr/>
                    <a:lstStyle/>
                    <a:p>
                      <a:pPr indent="-223838" lvl="0" marL="268288" marR="0" rtl="0" algn="l">
                        <a:lnSpc>
                          <a:spcPct val="100000"/>
                        </a:lnSpc>
                        <a:spcBef>
                          <a:spcPts val="0"/>
                        </a:spcBef>
                        <a:spcAft>
                          <a:spcPts val="0"/>
                        </a:spcAft>
                        <a:buClr>
                          <a:srgbClr val="714FA0"/>
                        </a:buClr>
                        <a:buSzPts val="1500"/>
                        <a:buFont typeface="Arial"/>
                        <a:buAutoNum type="arabicPeriod" startAt="2"/>
                      </a:pPr>
                      <a:r>
                        <a:rPr b="0" lang="es-ES" sz="1500" u="none" cap="none" strike="noStrike">
                          <a:solidFill>
                            <a:schemeClr val="dk1"/>
                          </a:solidFill>
                          <a:latin typeface="Calibri"/>
                          <a:ea typeface="Calibri"/>
                          <a:cs typeface="Calibri"/>
                          <a:sym typeface="Calibri"/>
                        </a:rPr>
                        <a:t>Resistencia al cambio. Intentar ajustarlos a estructuras adultas. </a:t>
                      </a:r>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r>
              <a:tr h="664025">
                <a:tc>
                  <a:txBody>
                    <a:bodyPr/>
                    <a:lstStyle/>
                    <a:p>
                      <a:pPr indent="-222250" lvl="0" marL="268288" marR="0" rtl="0" algn="l">
                        <a:lnSpc>
                          <a:spcPct val="100000"/>
                        </a:lnSpc>
                        <a:spcBef>
                          <a:spcPts val="0"/>
                        </a:spcBef>
                        <a:spcAft>
                          <a:spcPts val="0"/>
                        </a:spcAft>
                        <a:buClr>
                          <a:srgbClr val="714FA0"/>
                        </a:buClr>
                        <a:buSzPts val="1500"/>
                        <a:buFont typeface="Arial"/>
                        <a:buAutoNum type="arabicPeriod" startAt="3"/>
                      </a:pPr>
                      <a:r>
                        <a:rPr b="0" lang="es-ES" sz="1500" u="none" cap="none" strike="noStrike">
                          <a:solidFill>
                            <a:schemeClr val="dk1"/>
                          </a:solidFill>
                          <a:latin typeface="Calibri"/>
                          <a:ea typeface="Calibri"/>
                          <a:cs typeface="Calibri"/>
                          <a:sym typeface="Calibri"/>
                        </a:rPr>
                        <a:t>Dudas sobre cómo facilitar el proceso de la participación juvenil. </a:t>
                      </a:r>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r>
              <a:tr h="642875">
                <a:tc>
                  <a:txBody>
                    <a:bodyPr/>
                    <a:lstStyle/>
                    <a:p>
                      <a:pPr indent="-222250" lvl="0" marL="266700" marR="0" rtl="0" algn="l">
                        <a:lnSpc>
                          <a:spcPct val="100000"/>
                        </a:lnSpc>
                        <a:spcBef>
                          <a:spcPts val="0"/>
                        </a:spcBef>
                        <a:spcAft>
                          <a:spcPts val="0"/>
                        </a:spcAft>
                        <a:buClr>
                          <a:srgbClr val="714FA0"/>
                        </a:buClr>
                        <a:buSzPts val="1500"/>
                        <a:buFont typeface="Arial"/>
                        <a:buAutoNum type="arabicPeriod" startAt="4"/>
                      </a:pPr>
                      <a:r>
                        <a:rPr b="0" lang="es-ES" sz="1500" u="none" cap="none" strike="noStrike">
                          <a:solidFill>
                            <a:schemeClr val="dk1"/>
                          </a:solidFill>
                          <a:latin typeface="Calibri"/>
                          <a:ea typeface="Calibri"/>
                          <a:cs typeface="Calibri"/>
                          <a:sym typeface="Calibri"/>
                        </a:rPr>
                        <a:t>Falta de compromiso político de las autoridades de turno. </a:t>
                      </a:r>
                      <a:endParaRPr b="0" sz="1500" u="none" cap="none" strike="noStrike">
                        <a:solidFill>
                          <a:schemeClr val="dk1"/>
                        </a:solidFill>
                        <a:latin typeface="Calibri"/>
                        <a:ea typeface="Calibri"/>
                        <a:cs typeface="Calibri"/>
                        <a:sym typeface="Calibri"/>
                      </a:endParaRPr>
                    </a:p>
                  </a:txBody>
                  <a:tcPr marT="0" marB="0" marR="68575" marL="685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3DCED"/>
                    </a:solidFill>
                  </a:tcPr>
                </a:tc>
              </a:tr>
            </a:tbl>
          </a:graphicData>
        </a:graphic>
      </p:graphicFrame>
      <p:sp>
        <p:nvSpPr>
          <p:cNvPr id="299" name="Google Shape;299;p17"/>
          <p:cNvSpPr/>
          <p:nvPr/>
        </p:nvSpPr>
        <p:spPr>
          <a:xfrm>
            <a:off x="522290" y="1402538"/>
            <a:ext cx="3870324" cy="3132334"/>
          </a:xfrm>
          <a:prstGeom prst="roundRect">
            <a:avLst>
              <a:gd fmla="val 0" name="adj"/>
            </a:avLst>
          </a:prstGeom>
          <a:noFill/>
          <a:ln cap="flat" cmpd="sng" w="38100">
            <a:solidFill>
              <a:srgbClr val="714FA0"/>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p:txBody>
      </p:sp>
      <p:sp>
        <p:nvSpPr>
          <p:cNvPr id="300" name="Google Shape;300;p17"/>
          <p:cNvSpPr/>
          <p:nvPr/>
        </p:nvSpPr>
        <p:spPr>
          <a:xfrm>
            <a:off x="4379976" y="1402538"/>
            <a:ext cx="4295712" cy="3132334"/>
          </a:xfrm>
          <a:prstGeom prst="roundRect">
            <a:avLst>
              <a:gd fmla="val 0" name="adj"/>
            </a:avLst>
          </a:prstGeom>
          <a:noFill/>
          <a:ln cap="flat" cmpd="sng" w="38100">
            <a:solidFill>
              <a:srgbClr val="714FA0"/>
            </a:solidFill>
            <a:prstDash val="solid"/>
            <a:round/>
            <a:headEnd len="sm" w="sm" type="none"/>
            <a:tailEnd len="sm" w="sm" type="none"/>
          </a:ln>
        </p:spPr>
        <p:txBody>
          <a:bodyPr anchorCtr="0" anchor="t" bIns="45700" lIns="91425" spcFirstLastPara="1" rIns="91425" wrap="square" tIns="180000">
            <a:noAutofit/>
          </a:bodyPr>
          <a:lstStyle/>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b="1" sz="1600">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8"/>
          <p:cNvSpPr txBox="1"/>
          <p:nvPr/>
        </p:nvSpPr>
        <p:spPr>
          <a:xfrm>
            <a:off x="506480" y="916056"/>
            <a:ext cx="7668611" cy="569387"/>
          </a:xfrm>
          <a:prstGeom prst="rect">
            <a:avLst/>
          </a:prstGeom>
          <a:noFill/>
          <a:ln>
            <a:noFill/>
          </a:ln>
        </p:spPr>
        <p:txBody>
          <a:bodyPr anchorCtr="0" anchor="t" bIns="0" lIns="0" spcFirstLastPara="1" rIns="0" wrap="square" tIns="0">
            <a:spAutoFit/>
          </a:bodyPr>
          <a:lstStyle/>
          <a:p>
            <a:pPr indent="0" lvl="0" marL="3175" marR="0" rtl="0" algn="l">
              <a:spcBef>
                <a:spcPts val="0"/>
              </a:spcBef>
              <a:spcAft>
                <a:spcPts val="0"/>
              </a:spcAft>
              <a:buNone/>
            </a:pPr>
            <a:r>
              <a:rPr b="1" lang="es-ES" sz="1600">
                <a:solidFill>
                  <a:srgbClr val="262626"/>
                </a:solidFill>
                <a:latin typeface="Calibri"/>
                <a:ea typeface="Calibri"/>
                <a:cs typeface="Calibri"/>
                <a:sym typeface="Calibri"/>
              </a:rPr>
              <a:t>PARTICIPACIÓN JUVENIL  </a:t>
            </a:r>
            <a:endParaRPr/>
          </a:p>
          <a:p>
            <a:pPr indent="0" lvl="0" marL="3175" marR="0" rtl="0" algn="l">
              <a:spcBef>
                <a:spcPts val="600"/>
              </a:spcBef>
              <a:spcAft>
                <a:spcPts val="0"/>
              </a:spcAft>
              <a:buNone/>
            </a:pPr>
            <a:r>
              <a:rPr lang="es-ES" sz="1600">
                <a:solidFill>
                  <a:srgbClr val="262626"/>
                </a:solidFill>
                <a:latin typeface="Calibri"/>
                <a:ea typeface="Calibri"/>
                <a:cs typeface="Calibri"/>
                <a:sym typeface="Calibri"/>
              </a:rPr>
              <a:t>Para que los jóvenes y adolescentes tengan participación protagónica se requiere:</a:t>
            </a:r>
            <a:endParaRPr/>
          </a:p>
        </p:txBody>
      </p:sp>
      <p:sp>
        <p:nvSpPr>
          <p:cNvPr id="307" name="Google Shape;307;p18"/>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sp>
        <p:nvSpPr>
          <p:cNvPr id="308" name="Google Shape;308;p18"/>
          <p:cNvSpPr/>
          <p:nvPr/>
        </p:nvSpPr>
        <p:spPr>
          <a:xfrm>
            <a:off x="936447" y="1885560"/>
            <a:ext cx="4186619" cy="246221"/>
          </a:xfrm>
          <a:prstGeom prst="rect">
            <a:avLst/>
          </a:prstGeom>
          <a:noFill/>
          <a:ln>
            <a:noFill/>
          </a:ln>
        </p:spPr>
        <p:txBody>
          <a:bodyPr anchorCtr="0" anchor="t" bIns="0" lIns="0" spcFirstLastPara="1" rIns="0" wrap="square" tIns="0">
            <a:spAutoFit/>
          </a:bodyPr>
          <a:lstStyle/>
          <a:p>
            <a:pPr indent="-468313" lvl="1" marL="468313" marR="0" rtl="0" algn="l">
              <a:spcBef>
                <a:spcPts val="0"/>
              </a:spcBef>
              <a:spcAft>
                <a:spcPts val="0"/>
              </a:spcAft>
              <a:buNone/>
            </a:pPr>
            <a:r>
              <a:rPr b="0" i="0" lang="es-ES" sz="1600" u="none" cap="none" strike="noStrike">
                <a:solidFill>
                  <a:srgbClr val="262626"/>
                </a:solidFill>
                <a:latin typeface="Calibri"/>
                <a:ea typeface="Calibri"/>
                <a:cs typeface="Calibri"/>
                <a:sym typeface="Calibri"/>
              </a:rPr>
              <a:t>Dar voz a los adolescentes.</a:t>
            </a:r>
            <a:endParaRPr/>
          </a:p>
        </p:txBody>
      </p:sp>
      <p:cxnSp>
        <p:nvCxnSpPr>
          <p:cNvPr id="309" name="Google Shape;309;p18"/>
          <p:cNvCxnSpPr/>
          <p:nvPr/>
        </p:nvCxnSpPr>
        <p:spPr>
          <a:xfrm>
            <a:off x="722046" y="2103206"/>
            <a:ext cx="0" cy="192319"/>
          </a:xfrm>
          <a:prstGeom prst="straightConnector1">
            <a:avLst/>
          </a:prstGeom>
          <a:noFill/>
          <a:ln cap="flat" cmpd="sng" w="12700">
            <a:solidFill>
              <a:srgbClr val="EE4639"/>
            </a:solidFill>
            <a:prstDash val="solid"/>
            <a:round/>
            <a:headEnd len="sm" w="sm" type="none"/>
            <a:tailEnd len="sm" w="sm" type="none"/>
          </a:ln>
        </p:spPr>
      </p:cxnSp>
      <p:sp>
        <p:nvSpPr>
          <p:cNvPr id="310" name="Google Shape;310;p18"/>
          <p:cNvSpPr/>
          <p:nvPr/>
        </p:nvSpPr>
        <p:spPr>
          <a:xfrm>
            <a:off x="645704" y="1932329"/>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11" name="Google Shape;311;p18"/>
          <p:cNvSpPr/>
          <p:nvPr/>
        </p:nvSpPr>
        <p:spPr>
          <a:xfrm>
            <a:off x="936447" y="2282683"/>
            <a:ext cx="4186619" cy="246221"/>
          </a:xfrm>
          <a:prstGeom prst="rect">
            <a:avLst/>
          </a:prstGeom>
          <a:noFill/>
          <a:ln>
            <a:noFill/>
          </a:ln>
        </p:spPr>
        <p:txBody>
          <a:bodyPr anchorCtr="0" anchor="t" bIns="0" lIns="0" spcFirstLastPara="1" rIns="0" wrap="square" tIns="0">
            <a:spAutoFit/>
          </a:bodyPr>
          <a:lstStyle/>
          <a:p>
            <a:pPr indent="0" lvl="1" marL="0" marR="0" rtl="0" algn="l">
              <a:spcBef>
                <a:spcPts val="0"/>
              </a:spcBef>
              <a:spcAft>
                <a:spcPts val="0"/>
              </a:spcAft>
              <a:buNone/>
            </a:pPr>
            <a:r>
              <a:rPr b="0" i="0" lang="es-ES" sz="1600" u="none" cap="none" strike="noStrike">
                <a:solidFill>
                  <a:schemeClr val="dk1"/>
                </a:solidFill>
                <a:latin typeface="Calibri"/>
                <a:ea typeface="Calibri"/>
                <a:cs typeface="Calibri"/>
                <a:sym typeface="Calibri"/>
              </a:rPr>
              <a:t>Generar espacios para la expresión de capacidades.</a:t>
            </a:r>
            <a:endParaRPr/>
          </a:p>
        </p:txBody>
      </p:sp>
      <p:sp>
        <p:nvSpPr>
          <p:cNvPr id="312" name="Google Shape;312;p18"/>
          <p:cNvSpPr/>
          <p:nvPr/>
        </p:nvSpPr>
        <p:spPr>
          <a:xfrm>
            <a:off x="645704" y="2329452"/>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313" name="Google Shape;313;p18"/>
          <p:cNvCxnSpPr/>
          <p:nvPr/>
        </p:nvCxnSpPr>
        <p:spPr>
          <a:xfrm>
            <a:off x="722046" y="2505108"/>
            <a:ext cx="0" cy="192319"/>
          </a:xfrm>
          <a:prstGeom prst="straightConnector1">
            <a:avLst/>
          </a:prstGeom>
          <a:noFill/>
          <a:ln cap="flat" cmpd="sng" w="12700">
            <a:solidFill>
              <a:srgbClr val="EE4639"/>
            </a:solidFill>
            <a:prstDash val="solid"/>
            <a:round/>
            <a:headEnd len="sm" w="sm" type="none"/>
            <a:tailEnd len="sm" w="sm" type="none"/>
          </a:ln>
        </p:spPr>
      </p:cxnSp>
      <p:sp>
        <p:nvSpPr>
          <p:cNvPr id="314" name="Google Shape;314;p18"/>
          <p:cNvSpPr/>
          <p:nvPr/>
        </p:nvSpPr>
        <p:spPr>
          <a:xfrm>
            <a:off x="936447" y="2684585"/>
            <a:ext cx="4642028" cy="246221"/>
          </a:xfrm>
          <a:prstGeom prst="rect">
            <a:avLst/>
          </a:prstGeom>
          <a:noFill/>
          <a:ln>
            <a:noFill/>
          </a:ln>
        </p:spPr>
        <p:txBody>
          <a:bodyPr anchorCtr="0" anchor="t" bIns="0" lIns="0" spcFirstLastPara="1" rIns="0" wrap="square" tIns="0">
            <a:spAutoFit/>
          </a:bodyPr>
          <a:lstStyle/>
          <a:p>
            <a:pPr indent="0" lvl="1" marL="0" marR="0" rtl="0" algn="l">
              <a:spcBef>
                <a:spcPts val="0"/>
              </a:spcBef>
              <a:spcAft>
                <a:spcPts val="0"/>
              </a:spcAft>
              <a:buNone/>
            </a:pPr>
            <a:r>
              <a:rPr b="0" i="0" lang="es-ES" sz="1600" u="none" cap="none" strike="noStrike">
                <a:solidFill>
                  <a:schemeClr val="dk1"/>
                </a:solidFill>
                <a:latin typeface="Calibri"/>
                <a:ea typeface="Calibri"/>
                <a:cs typeface="Calibri"/>
                <a:sym typeface="Calibri"/>
              </a:rPr>
              <a:t>Otorgar asesoría y herramientas para la autoconducción.</a:t>
            </a:r>
            <a:endParaRPr/>
          </a:p>
        </p:txBody>
      </p:sp>
      <p:sp>
        <p:nvSpPr>
          <p:cNvPr id="315" name="Google Shape;315;p18"/>
          <p:cNvSpPr/>
          <p:nvPr/>
        </p:nvSpPr>
        <p:spPr>
          <a:xfrm>
            <a:off x="645704" y="2731354"/>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316" name="Google Shape;316;p18"/>
          <p:cNvCxnSpPr/>
          <p:nvPr/>
        </p:nvCxnSpPr>
        <p:spPr>
          <a:xfrm>
            <a:off x="722046" y="2905225"/>
            <a:ext cx="0" cy="192319"/>
          </a:xfrm>
          <a:prstGeom prst="straightConnector1">
            <a:avLst/>
          </a:prstGeom>
          <a:noFill/>
          <a:ln cap="flat" cmpd="sng" w="12700">
            <a:solidFill>
              <a:srgbClr val="EE4639"/>
            </a:solidFill>
            <a:prstDash val="solid"/>
            <a:round/>
            <a:headEnd len="sm" w="sm" type="none"/>
            <a:tailEnd len="sm" w="sm" type="none"/>
          </a:ln>
        </p:spPr>
      </p:cxnSp>
      <p:sp>
        <p:nvSpPr>
          <p:cNvPr id="317" name="Google Shape;317;p18"/>
          <p:cNvSpPr/>
          <p:nvPr/>
        </p:nvSpPr>
        <p:spPr>
          <a:xfrm>
            <a:off x="936447" y="3084702"/>
            <a:ext cx="4642028" cy="246221"/>
          </a:xfrm>
          <a:prstGeom prst="rect">
            <a:avLst/>
          </a:prstGeom>
          <a:noFill/>
          <a:ln>
            <a:noFill/>
          </a:ln>
        </p:spPr>
        <p:txBody>
          <a:bodyPr anchorCtr="0" anchor="t" bIns="0" lIns="0" spcFirstLastPara="1" rIns="0" wrap="square" tIns="0">
            <a:spAutoFit/>
          </a:bodyPr>
          <a:lstStyle/>
          <a:p>
            <a:pPr indent="0" lvl="1" marL="0" marR="0" rtl="0" algn="l">
              <a:spcBef>
                <a:spcPts val="0"/>
              </a:spcBef>
              <a:spcAft>
                <a:spcPts val="0"/>
              </a:spcAft>
              <a:buNone/>
            </a:pPr>
            <a:r>
              <a:rPr b="0" i="0" lang="es-ES" sz="1600" u="none" cap="none" strike="noStrike">
                <a:solidFill>
                  <a:schemeClr val="dk1"/>
                </a:solidFill>
                <a:latin typeface="Calibri"/>
                <a:ea typeface="Calibri"/>
                <a:cs typeface="Calibri"/>
                <a:sym typeface="Calibri"/>
              </a:rPr>
              <a:t>Acompañar y proponer iniciativas.</a:t>
            </a:r>
            <a:endParaRPr/>
          </a:p>
        </p:txBody>
      </p:sp>
      <p:sp>
        <p:nvSpPr>
          <p:cNvPr id="318" name="Google Shape;318;p18"/>
          <p:cNvSpPr/>
          <p:nvPr/>
        </p:nvSpPr>
        <p:spPr>
          <a:xfrm>
            <a:off x="645704" y="3131471"/>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319" name="Google Shape;319;p18"/>
          <p:cNvCxnSpPr/>
          <p:nvPr/>
        </p:nvCxnSpPr>
        <p:spPr>
          <a:xfrm>
            <a:off x="722046" y="3308190"/>
            <a:ext cx="0" cy="192319"/>
          </a:xfrm>
          <a:prstGeom prst="straightConnector1">
            <a:avLst/>
          </a:prstGeom>
          <a:noFill/>
          <a:ln cap="flat" cmpd="sng" w="12700">
            <a:solidFill>
              <a:srgbClr val="EE4639"/>
            </a:solidFill>
            <a:prstDash val="solid"/>
            <a:round/>
            <a:headEnd len="sm" w="sm" type="none"/>
            <a:tailEnd len="sm" w="sm" type="none"/>
          </a:ln>
        </p:spPr>
      </p:cxnSp>
      <p:sp>
        <p:nvSpPr>
          <p:cNvPr id="320" name="Google Shape;320;p18"/>
          <p:cNvSpPr/>
          <p:nvPr/>
        </p:nvSpPr>
        <p:spPr>
          <a:xfrm>
            <a:off x="936447" y="3487667"/>
            <a:ext cx="4642028" cy="246221"/>
          </a:xfrm>
          <a:prstGeom prst="rect">
            <a:avLst/>
          </a:prstGeom>
          <a:noFill/>
          <a:ln>
            <a:noFill/>
          </a:ln>
        </p:spPr>
        <p:txBody>
          <a:bodyPr anchorCtr="0" anchor="t" bIns="0" lIns="0" spcFirstLastPara="1" rIns="0" wrap="square" tIns="0">
            <a:spAutoFit/>
          </a:bodyPr>
          <a:lstStyle/>
          <a:p>
            <a:pPr indent="0" lvl="1" marL="0" marR="0" rtl="0" algn="l">
              <a:spcBef>
                <a:spcPts val="0"/>
              </a:spcBef>
              <a:spcAft>
                <a:spcPts val="0"/>
              </a:spcAft>
              <a:buNone/>
            </a:pPr>
            <a:r>
              <a:rPr b="0" i="0" lang="es-ES" sz="1600" u="none" cap="none" strike="noStrike">
                <a:solidFill>
                  <a:schemeClr val="dk1"/>
                </a:solidFill>
                <a:latin typeface="Calibri"/>
                <a:ea typeface="Calibri"/>
                <a:cs typeface="Calibri"/>
                <a:sym typeface="Calibri"/>
              </a:rPr>
              <a:t>Vincularlos con programas.</a:t>
            </a:r>
            <a:endParaRPr b="0" i="0" sz="1600" u="none" cap="none" strike="noStrike">
              <a:solidFill>
                <a:schemeClr val="dk1"/>
              </a:solidFill>
              <a:latin typeface="Calibri"/>
              <a:ea typeface="Calibri"/>
              <a:cs typeface="Calibri"/>
              <a:sym typeface="Calibri"/>
            </a:endParaRPr>
          </a:p>
        </p:txBody>
      </p:sp>
      <p:sp>
        <p:nvSpPr>
          <p:cNvPr id="321" name="Google Shape;321;p18"/>
          <p:cNvSpPr/>
          <p:nvPr/>
        </p:nvSpPr>
        <p:spPr>
          <a:xfrm>
            <a:off x="645704" y="3534436"/>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322" name="Google Shape;322;p18"/>
          <p:cNvCxnSpPr/>
          <p:nvPr/>
        </p:nvCxnSpPr>
        <p:spPr>
          <a:xfrm>
            <a:off x="722046" y="3711155"/>
            <a:ext cx="0" cy="192319"/>
          </a:xfrm>
          <a:prstGeom prst="straightConnector1">
            <a:avLst/>
          </a:prstGeom>
          <a:noFill/>
          <a:ln cap="flat" cmpd="sng" w="12700">
            <a:solidFill>
              <a:srgbClr val="EE4639"/>
            </a:solidFill>
            <a:prstDash val="solid"/>
            <a:round/>
            <a:headEnd len="sm" w="sm" type="none"/>
            <a:tailEnd len="sm" w="sm" type="none"/>
          </a:ln>
        </p:spPr>
      </p:cxnSp>
      <p:sp>
        <p:nvSpPr>
          <p:cNvPr id="323" name="Google Shape;323;p18"/>
          <p:cNvSpPr/>
          <p:nvPr/>
        </p:nvSpPr>
        <p:spPr>
          <a:xfrm>
            <a:off x="936447" y="3890632"/>
            <a:ext cx="4642028" cy="492443"/>
          </a:xfrm>
          <a:prstGeom prst="rect">
            <a:avLst/>
          </a:prstGeom>
          <a:noFill/>
          <a:ln>
            <a:noFill/>
          </a:ln>
        </p:spPr>
        <p:txBody>
          <a:bodyPr anchorCtr="0" anchor="t" bIns="0" lIns="0" spcFirstLastPara="1" rIns="0" wrap="square" tIns="0">
            <a:spAutoFit/>
          </a:bodyPr>
          <a:lstStyle/>
          <a:p>
            <a:pPr indent="0" lvl="1" marL="7938" marR="0" rtl="0" algn="l">
              <a:spcBef>
                <a:spcPts val="0"/>
              </a:spcBef>
              <a:spcAft>
                <a:spcPts val="0"/>
              </a:spcAft>
              <a:buNone/>
            </a:pPr>
            <a:r>
              <a:rPr b="0" i="0" lang="es-ES" sz="1600" u="none" cap="none" strike="noStrike">
                <a:solidFill>
                  <a:srgbClr val="262626"/>
                </a:solidFill>
                <a:latin typeface="Calibri"/>
                <a:ea typeface="Calibri"/>
                <a:cs typeface="Calibri"/>
                <a:sym typeface="Calibri"/>
              </a:rPr>
              <a:t>Evitar que incorporen a los adolescentes y jóvenes en calidad de símbolo o sin la preparación necesaria.  </a:t>
            </a:r>
            <a:endParaRPr/>
          </a:p>
        </p:txBody>
      </p:sp>
      <p:sp>
        <p:nvSpPr>
          <p:cNvPr id="324" name="Google Shape;324;p18"/>
          <p:cNvSpPr/>
          <p:nvPr/>
        </p:nvSpPr>
        <p:spPr>
          <a:xfrm>
            <a:off x="645704" y="3937401"/>
            <a:ext cx="152683" cy="152683"/>
          </a:xfrm>
          <a:prstGeom prst="mathPlus">
            <a:avLst>
              <a:gd fmla="val 15202" name="adj1"/>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325" name="Google Shape;325;p18"/>
          <p:cNvPicPr preferRelativeResize="0"/>
          <p:nvPr/>
        </p:nvPicPr>
        <p:blipFill rotWithShape="1">
          <a:blip r:embed="rId3">
            <a:alphaModFix/>
          </a:blip>
          <a:srcRect b="0" l="0" r="10778" t="12858"/>
          <a:stretch/>
        </p:blipFill>
        <p:spPr>
          <a:xfrm>
            <a:off x="5355754" y="1649545"/>
            <a:ext cx="3325090" cy="336275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19"/>
          <p:cNvSpPr txBox="1"/>
          <p:nvPr/>
        </p:nvSpPr>
        <p:spPr>
          <a:xfrm>
            <a:off x="1703013" y="3414538"/>
            <a:ext cx="649265"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1600">
              <a:solidFill>
                <a:srgbClr val="48C3BB"/>
              </a:solidFill>
              <a:latin typeface="Arial"/>
              <a:ea typeface="Arial"/>
              <a:cs typeface="Arial"/>
              <a:sym typeface="Arial"/>
            </a:endParaRPr>
          </a:p>
        </p:txBody>
      </p:sp>
      <p:sp>
        <p:nvSpPr>
          <p:cNvPr id="332" name="Google Shape;332;p19"/>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graphicFrame>
        <p:nvGraphicFramePr>
          <p:cNvPr id="333" name="Google Shape;333;p19"/>
          <p:cNvGraphicFramePr/>
          <p:nvPr/>
        </p:nvGraphicFramePr>
        <p:xfrm>
          <a:off x="1703013" y="1277083"/>
          <a:ext cx="3000000" cy="3000000"/>
        </p:xfrm>
        <a:graphic>
          <a:graphicData uri="http://schemas.openxmlformats.org/drawingml/2006/table">
            <a:tbl>
              <a:tblPr bandRow="1" firstCol="1" firstRow="1">
                <a:noFill/>
                <a:tableStyleId>{E201C080-A394-4ED9-9AD3-30A305EBF408}</a:tableStyleId>
              </a:tblPr>
              <a:tblGrid>
                <a:gridCol w="5768975"/>
              </a:tblGrid>
              <a:tr h="394325">
                <a:tc>
                  <a:txBody>
                    <a:bodyPr/>
                    <a:lstStyle/>
                    <a:p>
                      <a:pPr indent="36513" lvl="0" marL="11113" marR="0" rtl="0" algn="l">
                        <a:lnSpc>
                          <a:spcPct val="100000"/>
                        </a:lnSpc>
                        <a:spcBef>
                          <a:spcPts val="0"/>
                        </a:spcBef>
                        <a:spcAft>
                          <a:spcPts val="0"/>
                        </a:spcAft>
                        <a:buClr>
                          <a:schemeClr val="lt1"/>
                        </a:buClr>
                        <a:buSzPts val="1500"/>
                        <a:buFont typeface="Calibri"/>
                        <a:buNone/>
                      </a:pPr>
                      <a:r>
                        <a:rPr b="1" lang="es-ES" sz="1500" u="none" cap="none" strike="noStrike">
                          <a:solidFill>
                            <a:schemeClr val="lt1"/>
                          </a:solidFill>
                          <a:latin typeface="Calibri"/>
                          <a:ea typeface="Calibri"/>
                          <a:cs typeface="Calibri"/>
                          <a:sym typeface="Calibri"/>
                        </a:rPr>
                        <a:t>QUÉ BUSCAMOS CON LA PARTICIPACIÓN JUVENIL</a:t>
                      </a:r>
                      <a:endParaRPr sz="1500" u="none" cap="none" strike="noStrike">
                        <a:solidFill>
                          <a:schemeClr val="lt1"/>
                        </a:solidFill>
                        <a:latin typeface="Calibri"/>
                        <a:ea typeface="Calibri"/>
                        <a:cs typeface="Calibri"/>
                        <a:sym typeface="Calibri"/>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12700">
                      <a:solidFill>
                        <a:srgbClr val="EE4639"/>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EE4639"/>
                    </a:solidFill>
                  </a:tcPr>
                </a:tc>
              </a:tr>
              <a:tr h="554450">
                <a:tc>
                  <a:txBody>
                    <a:bodyPr/>
                    <a:lstStyle/>
                    <a:p>
                      <a:pPr indent="-223838" lvl="0" marL="268288" marR="0" rtl="0" algn="l">
                        <a:lnSpc>
                          <a:spcPct val="100000"/>
                        </a:lnSpc>
                        <a:spcBef>
                          <a:spcPts val="0"/>
                        </a:spcBef>
                        <a:spcAft>
                          <a:spcPts val="0"/>
                        </a:spcAft>
                        <a:buClr>
                          <a:srgbClr val="EE4639"/>
                        </a:buClr>
                        <a:buSzPts val="1500"/>
                        <a:buFont typeface="Arial"/>
                        <a:buAutoNum type="arabicPeriod"/>
                      </a:pPr>
                      <a:r>
                        <a:rPr b="0" lang="es-ES" sz="1500" u="none" cap="none" strike="noStrike">
                          <a:solidFill>
                            <a:schemeClr val="dk1"/>
                          </a:solidFill>
                          <a:latin typeface="Calibri"/>
                          <a:ea typeface="Calibri"/>
                          <a:cs typeface="Calibri"/>
                          <a:sym typeface="Calibri"/>
                        </a:rPr>
                        <a:t>Modalidades representativas de participación.  </a:t>
                      </a:r>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FCC8C4"/>
                    </a:solidFill>
                  </a:tcPr>
                </a:tc>
              </a:tr>
              <a:tr h="551825">
                <a:tc>
                  <a:txBody>
                    <a:bodyPr/>
                    <a:lstStyle/>
                    <a:p>
                      <a:pPr indent="-223838" lvl="0" marL="268288" marR="0" rtl="0" algn="l">
                        <a:lnSpc>
                          <a:spcPct val="100000"/>
                        </a:lnSpc>
                        <a:spcBef>
                          <a:spcPts val="0"/>
                        </a:spcBef>
                        <a:spcAft>
                          <a:spcPts val="0"/>
                        </a:spcAft>
                        <a:buClr>
                          <a:srgbClr val="EE4639"/>
                        </a:buClr>
                        <a:buSzPts val="1500"/>
                        <a:buFont typeface="Arial"/>
                        <a:buAutoNum type="arabicPeriod" startAt="2"/>
                      </a:pPr>
                      <a:r>
                        <a:rPr b="0" lang="es-ES" sz="1500" u="none" cap="none" strike="noStrike">
                          <a:solidFill>
                            <a:schemeClr val="dk1"/>
                          </a:solidFill>
                          <a:latin typeface="Calibri"/>
                          <a:ea typeface="Calibri"/>
                          <a:cs typeface="Calibri"/>
                          <a:sym typeface="Calibri"/>
                        </a:rPr>
                        <a:t>Mostrar el aporte juvenil a la sociedad.  </a:t>
                      </a:r>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CC8C4"/>
                    </a:solidFill>
                  </a:tcPr>
                </a:tc>
              </a:tr>
              <a:tr h="545850">
                <a:tc>
                  <a:txBody>
                    <a:bodyPr/>
                    <a:lstStyle/>
                    <a:p>
                      <a:pPr indent="-222250" lvl="0" marL="268288" marR="0" rtl="0" algn="l">
                        <a:lnSpc>
                          <a:spcPct val="100000"/>
                        </a:lnSpc>
                        <a:spcBef>
                          <a:spcPts val="0"/>
                        </a:spcBef>
                        <a:spcAft>
                          <a:spcPts val="0"/>
                        </a:spcAft>
                        <a:buClr>
                          <a:srgbClr val="EE4639"/>
                        </a:buClr>
                        <a:buSzPts val="1500"/>
                        <a:buFont typeface="Arial"/>
                        <a:buAutoNum type="arabicPeriod" startAt="3"/>
                      </a:pPr>
                      <a:r>
                        <a:rPr b="0" lang="es-ES" sz="1500" u="none" cap="none" strike="noStrike">
                          <a:solidFill>
                            <a:schemeClr val="dk1"/>
                          </a:solidFill>
                          <a:latin typeface="Calibri"/>
                          <a:ea typeface="Calibri"/>
                          <a:cs typeface="Calibri"/>
                          <a:sym typeface="Calibri"/>
                        </a:rPr>
                        <a:t>Orientar hacia una aceptación positiva del adolescente.</a:t>
                      </a:r>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CC8C4"/>
                    </a:solidFill>
                  </a:tcPr>
                </a:tc>
              </a:tr>
              <a:tr h="528475">
                <a:tc>
                  <a:txBody>
                    <a:bodyPr/>
                    <a:lstStyle/>
                    <a:p>
                      <a:pPr indent="-222250" lvl="0" marL="266700" marR="0" rtl="0" algn="l">
                        <a:lnSpc>
                          <a:spcPct val="100000"/>
                        </a:lnSpc>
                        <a:spcBef>
                          <a:spcPts val="0"/>
                        </a:spcBef>
                        <a:spcAft>
                          <a:spcPts val="0"/>
                        </a:spcAft>
                        <a:buClr>
                          <a:srgbClr val="EE4639"/>
                        </a:buClr>
                        <a:buSzPts val="1500"/>
                        <a:buFont typeface="Arial"/>
                        <a:buAutoNum type="arabicPeriod" startAt="4"/>
                      </a:pPr>
                      <a:r>
                        <a:rPr b="0" lang="es-ES" sz="1500" u="none" cap="none" strike="noStrike">
                          <a:solidFill>
                            <a:schemeClr val="dk1"/>
                          </a:solidFill>
                          <a:latin typeface="Calibri"/>
                          <a:ea typeface="Calibri"/>
                          <a:cs typeface="Calibri"/>
                          <a:sym typeface="Calibri"/>
                        </a:rPr>
                        <a:t>Abordaje de la estigmatización de la adolescencia como problema.</a:t>
                      </a:r>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CC8C4"/>
                    </a:solidFill>
                  </a:tcPr>
                </a:tc>
              </a:tr>
              <a:tr h="681500">
                <a:tc>
                  <a:txBody>
                    <a:bodyPr/>
                    <a:lstStyle/>
                    <a:p>
                      <a:pPr indent="-222250" lvl="0" marL="266700" marR="0" rtl="0" algn="l">
                        <a:lnSpc>
                          <a:spcPct val="100000"/>
                        </a:lnSpc>
                        <a:spcBef>
                          <a:spcPts val="0"/>
                        </a:spcBef>
                        <a:spcAft>
                          <a:spcPts val="0"/>
                        </a:spcAft>
                        <a:buClr>
                          <a:srgbClr val="EE4639"/>
                        </a:buClr>
                        <a:buSzPts val="1500"/>
                        <a:buFont typeface="Arial"/>
                        <a:buAutoNum type="arabicPeriod" startAt="5"/>
                      </a:pPr>
                      <a:r>
                        <a:rPr b="0" lang="es-ES" sz="1500" u="none" cap="none" strike="noStrike">
                          <a:solidFill>
                            <a:schemeClr val="dk1"/>
                          </a:solidFill>
                          <a:latin typeface="Calibri"/>
                          <a:ea typeface="Calibri"/>
                          <a:cs typeface="Calibri"/>
                          <a:sym typeface="Calibri"/>
                        </a:rPr>
                        <a:t>Compromiso serio de parte de la organización para facilitar acciones genuinas y efectivas.  </a:t>
                      </a:r>
                      <a:endParaRPr b="0" sz="1500" u="none" cap="none" strike="noStrike">
                        <a:solidFill>
                          <a:schemeClr val="dk1"/>
                        </a:solidFill>
                        <a:latin typeface="Calibri"/>
                        <a:ea typeface="Calibri"/>
                        <a:cs typeface="Calibri"/>
                        <a:sym typeface="Calibri"/>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rgbClr val="EE4639"/>
                      </a:solidFill>
                      <a:prstDash val="solid"/>
                      <a:round/>
                      <a:headEnd len="sm" w="sm" type="none"/>
                      <a:tailEnd len="sm" w="sm" type="none"/>
                    </a:lnB>
                    <a:solidFill>
                      <a:srgbClr val="FCC8C4"/>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2"/>
          <p:cNvSpPr/>
          <p:nvPr/>
        </p:nvSpPr>
        <p:spPr>
          <a:xfrm>
            <a:off x="0" y="1"/>
            <a:ext cx="9144000" cy="5715000"/>
          </a:xfrm>
          <a:prstGeom prst="rect">
            <a:avLst/>
          </a:prstGeom>
          <a:solidFill>
            <a:srgbClr val="ED43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63" name="Google Shape;63;p2"/>
          <p:cNvPicPr preferRelativeResize="0"/>
          <p:nvPr/>
        </p:nvPicPr>
        <p:blipFill rotWithShape="1">
          <a:blip r:embed="rId3">
            <a:alphaModFix/>
          </a:blip>
          <a:srcRect b="0" l="0" r="0" t="0"/>
          <a:stretch/>
        </p:blipFill>
        <p:spPr>
          <a:xfrm>
            <a:off x="1" y="946969"/>
            <a:ext cx="2072213" cy="3898064"/>
          </a:xfrm>
          <a:prstGeom prst="rect">
            <a:avLst/>
          </a:prstGeom>
          <a:noFill/>
          <a:ln>
            <a:noFill/>
          </a:ln>
        </p:spPr>
      </p:pic>
      <p:sp>
        <p:nvSpPr>
          <p:cNvPr id="64" name="Google Shape;64;p2"/>
          <p:cNvSpPr/>
          <p:nvPr/>
        </p:nvSpPr>
        <p:spPr>
          <a:xfrm>
            <a:off x="149817" y="3724759"/>
            <a:ext cx="1037633" cy="1069383"/>
          </a:xfrm>
          <a:prstGeom prst="rect">
            <a:avLst/>
          </a:prstGeom>
          <a:solidFill>
            <a:srgbClr val="ED43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5" name="Google Shape;65;p2"/>
          <p:cNvSpPr txBox="1"/>
          <p:nvPr/>
        </p:nvSpPr>
        <p:spPr>
          <a:xfrm>
            <a:off x="2519363" y="2540738"/>
            <a:ext cx="4581728" cy="81253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lang="es-ES" sz="3300">
                <a:solidFill>
                  <a:schemeClr val="lt1"/>
                </a:solidFill>
                <a:latin typeface="Arial"/>
                <a:ea typeface="Arial"/>
                <a:cs typeface="Arial"/>
                <a:sym typeface="Arial"/>
              </a:rPr>
              <a:t>INTRODUCCIÓN</a:t>
            </a:r>
            <a:endParaRPr/>
          </a:p>
          <a:p>
            <a:pPr indent="0" lvl="0" marL="0" marR="0" rtl="0" algn="l">
              <a:lnSpc>
                <a:spcPct val="80000"/>
              </a:lnSpc>
              <a:spcBef>
                <a:spcPts val="0"/>
              </a:spcBef>
              <a:spcAft>
                <a:spcPts val="0"/>
              </a:spcAft>
              <a:buNone/>
            </a:pPr>
            <a:r>
              <a:rPr b="1" lang="es-ES" sz="3300">
                <a:solidFill>
                  <a:schemeClr val="lt1"/>
                </a:solidFill>
                <a:latin typeface="Arial"/>
                <a:ea typeface="Arial"/>
                <a:cs typeface="Arial"/>
                <a:sym typeface="Arial"/>
              </a:rPr>
              <a:t>DE LA SESIÓN</a:t>
            </a:r>
            <a:endParaRPr/>
          </a:p>
        </p:txBody>
      </p:sp>
      <p:pic>
        <p:nvPicPr>
          <p:cNvPr id="66" name="Google Shape;66;p2"/>
          <p:cNvPicPr preferRelativeResize="0"/>
          <p:nvPr/>
        </p:nvPicPr>
        <p:blipFill rotWithShape="1">
          <a:blip r:embed="rId4">
            <a:alphaModFix amt="16000"/>
          </a:blip>
          <a:srcRect b="0" l="0" r="0" t="0"/>
          <a:stretch/>
        </p:blipFill>
        <p:spPr>
          <a:xfrm>
            <a:off x="334433" y="3817749"/>
            <a:ext cx="809264" cy="809264"/>
          </a:xfrm>
          <a:prstGeom prst="rect">
            <a:avLst/>
          </a:prstGeom>
          <a:noFill/>
          <a:ln>
            <a:noFill/>
          </a:ln>
        </p:spPr>
      </p:pic>
      <p:pic>
        <p:nvPicPr>
          <p:cNvPr id="67" name="Google Shape;67;p2"/>
          <p:cNvPicPr preferRelativeResize="0"/>
          <p:nvPr/>
        </p:nvPicPr>
        <p:blipFill rotWithShape="1">
          <a:blip r:embed="rId5">
            <a:alphaModFix/>
          </a:blip>
          <a:srcRect b="0" l="0" r="0" t="0"/>
          <a:stretch/>
        </p:blipFill>
        <p:spPr>
          <a:xfrm>
            <a:off x="2528619" y="2194222"/>
            <a:ext cx="202176" cy="20821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pic>
        <p:nvPicPr>
          <p:cNvPr id="339" name="Google Shape;339;p20"/>
          <p:cNvPicPr preferRelativeResize="0"/>
          <p:nvPr/>
        </p:nvPicPr>
        <p:blipFill rotWithShape="1">
          <a:blip r:embed="rId3">
            <a:alphaModFix/>
          </a:blip>
          <a:srcRect b="0" l="0" r="0" t="0"/>
          <a:stretch/>
        </p:blipFill>
        <p:spPr>
          <a:xfrm>
            <a:off x="770639" y="827620"/>
            <a:ext cx="7611366" cy="3822174"/>
          </a:xfrm>
          <a:prstGeom prst="rect">
            <a:avLst/>
          </a:prstGeom>
          <a:noFill/>
          <a:ln>
            <a:noFill/>
          </a:ln>
        </p:spPr>
      </p:pic>
      <p:pic>
        <p:nvPicPr>
          <p:cNvPr id="340" name="Google Shape;340;p20">
            <a:hlinkClick r:id="rId4"/>
          </p:cNvPr>
          <p:cNvPicPr preferRelativeResize="0"/>
          <p:nvPr/>
        </p:nvPicPr>
        <p:blipFill rotWithShape="1">
          <a:blip r:embed="rId5">
            <a:alphaModFix/>
          </a:blip>
          <a:srcRect b="8750" l="0" r="0" t="6312"/>
          <a:stretch/>
        </p:blipFill>
        <p:spPr>
          <a:xfrm>
            <a:off x="1666011" y="1119348"/>
            <a:ext cx="5817274" cy="2779324"/>
          </a:xfrm>
          <a:prstGeom prst="roundRect">
            <a:avLst>
              <a:gd fmla="val 10745" name="adj"/>
            </a:avLst>
          </a:prstGeom>
          <a:noFill/>
          <a:ln>
            <a:noFill/>
          </a:ln>
        </p:spPr>
      </p:pic>
      <p:sp>
        <p:nvSpPr>
          <p:cNvPr id="341" name="Google Shape;341;p20"/>
          <p:cNvSpPr txBox="1"/>
          <p:nvPr/>
        </p:nvSpPr>
        <p:spPr>
          <a:xfrm>
            <a:off x="1499337" y="4371232"/>
            <a:ext cx="6067790" cy="44627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1400">
                <a:solidFill>
                  <a:schemeClr val="dk1"/>
                </a:solidFill>
                <a:latin typeface="Calibri"/>
                <a:ea typeface="Calibri"/>
                <a:cs typeface="Calibri"/>
                <a:sym typeface="Calibri"/>
              </a:rPr>
              <a:t>PARTICIPACIÓN Y DEMOCRACIA JUVENIL</a:t>
            </a:r>
            <a:endParaRPr/>
          </a:p>
          <a:p>
            <a:pPr indent="225425" lvl="0" marL="0" marR="0" rtl="0" algn="l">
              <a:spcBef>
                <a:spcPts val="600"/>
              </a:spcBef>
              <a:spcAft>
                <a:spcPts val="0"/>
              </a:spcAft>
              <a:buNone/>
            </a:pPr>
            <a:r>
              <a:rPr lang="es-ES" sz="1000">
                <a:solidFill>
                  <a:srgbClr val="A5A5A5"/>
                </a:solidFill>
                <a:latin typeface="Calibri"/>
                <a:ea typeface="Calibri"/>
                <a:cs typeface="Calibri"/>
                <a:sym typeface="Calibri"/>
              </a:rPr>
              <a:t>https://www.youtube.com/watch?v=HZESLOfDfGY </a:t>
            </a:r>
            <a:endParaRPr/>
          </a:p>
        </p:txBody>
      </p:sp>
      <p:sp>
        <p:nvSpPr>
          <p:cNvPr id="342" name="Google Shape;342;p20"/>
          <p:cNvSpPr/>
          <p:nvPr/>
        </p:nvSpPr>
        <p:spPr>
          <a:xfrm>
            <a:off x="683568" y="481236"/>
            <a:ext cx="544831" cy="193899"/>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s-ES" sz="1400">
                <a:solidFill>
                  <a:srgbClr val="00B1C3"/>
                </a:solidFill>
                <a:latin typeface="Calibri"/>
                <a:ea typeface="Calibri"/>
                <a:cs typeface="Calibri"/>
                <a:sym typeface="Calibri"/>
              </a:rPr>
              <a:t>VIDEO</a:t>
            </a:r>
            <a:endParaRPr b="1" sz="1600">
              <a:solidFill>
                <a:srgbClr val="00B1C3"/>
              </a:solidFill>
              <a:latin typeface="Calibri"/>
              <a:ea typeface="Calibri"/>
              <a:cs typeface="Calibri"/>
              <a:sym typeface="Calibri"/>
            </a:endParaRPr>
          </a:p>
        </p:txBody>
      </p:sp>
      <p:grpSp>
        <p:nvGrpSpPr>
          <p:cNvPr id="343" name="Google Shape;343;p20"/>
          <p:cNvGrpSpPr/>
          <p:nvPr/>
        </p:nvGrpSpPr>
        <p:grpSpPr>
          <a:xfrm>
            <a:off x="514858" y="499074"/>
            <a:ext cx="131794" cy="132296"/>
            <a:chOff x="511902" y="912279"/>
            <a:chExt cx="281320" cy="282391"/>
          </a:xfrm>
        </p:grpSpPr>
        <p:sp>
          <p:nvSpPr>
            <p:cNvPr id="344" name="Google Shape;344;p20"/>
            <p:cNvSpPr/>
            <p:nvPr/>
          </p:nvSpPr>
          <p:spPr>
            <a:xfrm rot="5400000">
              <a:off x="511366" y="912814"/>
              <a:ext cx="282391" cy="281320"/>
            </a:xfrm>
            <a:prstGeom prst="ellipse">
              <a:avLst/>
            </a:prstGeom>
            <a:solidFill>
              <a:srgbClr val="00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345" name="Google Shape;345;p20"/>
            <p:cNvPicPr preferRelativeResize="0"/>
            <p:nvPr/>
          </p:nvPicPr>
          <p:blipFill rotWithShape="1">
            <a:blip r:embed="rId6">
              <a:alphaModFix/>
            </a:blip>
            <a:srcRect b="0" l="0" r="0" t="0"/>
            <a:stretch/>
          </p:blipFill>
          <p:spPr>
            <a:xfrm rot="5400000">
              <a:off x="578093" y="979007"/>
              <a:ext cx="148937" cy="148937"/>
            </a:xfrm>
            <a:prstGeom prst="rect">
              <a:avLst/>
            </a:prstGeom>
            <a:noFill/>
            <a:ln>
              <a:noFill/>
            </a:ln>
          </p:spPr>
        </p:pic>
      </p:grpSp>
      <p:pic>
        <p:nvPicPr>
          <p:cNvPr id="346" name="Google Shape;346;p20"/>
          <p:cNvPicPr preferRelativeResize="0"/>
          <p:nvPr/>
        </p:nvPicPr>
        <p:blipFill rotWithShape="1">
          <a:blip r:embed="rId7">
            <a:alphaModFix/>
          </a:blip>
          <a:srcRect b="0" l="0" r="0" t="0"/>
          <a:stretch/>
        </p:blipFill>
        <p:spPr>
          <a:xfrm>
            <a:off x="1504950" y="4652666"/>
            <a:ext cx="185286" cy="1778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21"/>
          <p:cNvSpPr txBox="1"/>
          <p:nvPr/>
        </p:nvSpPr>
        <p:spPr>
          <a:xfrm>
            <a:off x="508128" y="917703"/>
            <a:ext cx="3770482" cy="2292935"/>
          </a:xfrm>
          <a:prstGeom prst="rect">
            <a:avLst/>
          </a:prstGeom>
          <a:noFill/>
          <a:ln>
            <a:noFill/>
          </a:ln>
        </p:spPr>
        <p:txBody>
          <a:bodyPr anchorCtr="0" anchor="t" bIns="0" lIns="0" spcFirstLastPara="1" rIns="0" wrap="square" tIns="0">
            <a:spAutoFit/>
          </a:bodyPr>
          <a:lstStyle/>
          <a:p>
            <a:pPr indent="0" lvl="0" marL="4763" marR="0" rtl="0" algn="l">
              <a:spcBef>
                <a:spcPts val="0"/>
              </a:spcBef>
              <a:spcAft>
                <a:spcPts val="0"/>
              </a:spcAft>
              <a:buNone/>
            </a:pPr>
            <a:r>
              <a:rPr b="1" lang="es-ES" sz="1600">
                <a:solidFill>
                  <a:schemeClr val="dk1"/>
                </a:solidFill>
                <a:latin typeface="Calibri"/>
                <a:ea typeface="Calibri"/>
                <a:cs typeface="Calibri"/>
                <a:sym typeface="Calibri"/>
              </a:rPr>
              <a:t>PARTICIPACIÓN DE LA TERCERA EDAD</a:t>
            </a:r>
            <a:endParaRPr/>
          </a:p>
          <a:p>
            <a:pPr indent="-168275" lvl="0" marL="179388" marR="0" rtl="0" algn="l">
              <a:spcBef>
                <a:spcPts val="60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Según la OMS: las personas de 60 a 74 años son consideradas de edad avanzada; de 75 a 90, viejas o ancianas; las que sobrepasan los 90 se les denomina grandes viejos o grandes longevos. </a:t>
            </a:r>
            <a:endParaRPr/>
          </a:p>
          <a:p>
            <a:pPr indent="-66675" lvl="0" marL="179388"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68275" lvl="0" marL="179388" marR="0" rtl="0" algn="l">
              <a:spcBef>
                <a:spcPts val="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En conjunto, todo mayor de 60 es considerado persona de la tercera edad.  </a:t>
            </a:r>
            <a:endParaRPr/>
          </a:p>
        </p:txBody>
      </p:sp>
      <p:sp>
        <p:nvSpPr>
          <p:cNvPr id="353" name="Google Shape;353;p21"/>
          <p:cNvSpPr txBox="1"/>
          <p:nvPr/>
        </p:nvSpPr>
        <p:spPr>
          <a:xfrm flipH="1">
            <a:off x="4755363" y="4921486"/>
            <a:ext cx="3193733" cy="312502"/>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Los ancianos también tienen su espacio de participación. </a:t>
            </a:r>
            <a:endParaRPr/>
          </a:p>
          <a:p>
            <a:pPr indent="0" lvl="0" marL="0" marR="0" rtl="0" algn="l">
              <a:spcBef>
                <a:spcPts val="0"/>
              </a:spcBef>
              <a:spcAft>
                <a:spcPts val="0"/>
              </a:spcAft>
              <a:buNone/>
            </a:pPr>
            <a:r>
              <a:rPr lang="es-ES" sz="1000">
                <a:solidFill>
                  <a:schemeClr val="dk1"/>
                </a:solidFill>
                <a:latin typeface="Calibri"/>
                <a:ea typeface="Calibri"/>
                <a:cs typeface="Calibri"/>
                <a:sym typeface="Calibri"/>
              </a:rPr>
              <a:t>(Crédito: El Farmacéutico)</a:t>
            </a:r>
            <a:endParaRPr/>
          </a:p>
        </p:txBody>
      </p:sp>
      <p:sp>
        <p:nvSpPr>
          <p:cNvPr id="354" name="Google Shape;354;p21"/>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pic>
        <p:nvPicPr>
          <p:cNvPr id="355" name="Google Shape;355;p21"/>
          <p:cNvPicPr preferRelativeResize="0"/>
          <p:nvPr/>
        </p:nvPicPr>
        <p:blipFill rotWithShape="1">
          <a:blip r:embed="rId3">
            <a:alphaModFix/>
          </a:blip>
          <a:srcRect b="0" l="0" r="0" t="0"/>
          <a:stretch/>
        </p:blipFill>
        <p:spPr>
          <a:xfrm>
            <a:off x="4755362" y="481014"/>
            <a:ext cx="3920326" cy="439261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2"/>
          <p:cNvSpPr txBox="1"/>
          <p:nvPr/>
        </p:nvSpPr>
        <p:spPr>
          <a:xfrm>
            <a:off x="506586" y="917310"/>
            <a:ext cx="6331207" cy="569387"/>
          </a:xfrm>
          <a:prstGeom prst="rect">
            <a:avLst/>
          </a:prstGeom>
          <a:noFill/>
          <a:ln>
            <a:noFill/>
          </a:ln>
        </p:spPr>
        <p:txBody>
          <a:bodyPr anchorCtr="0" anchor="t" bIns="0" lIns="0" spcFirstLastPara="1" rIns="0" wrap="square" tIns="0">
            <a:spAutoFit/>
          </a:bodyPr>
          <a:lstStyle/>
          <a:p>
            <a:pPr indent="0" lvl="0" marL="3175" marR="0" rtl="0" algn="l">
              <a:spcBef>
                <a:spcPts val="0"/>
              </a:spcBef>
              <a:spcAft>
                <a:spcPts val="0"/>
              </a:spcAft>
              <a:buNone/>
            </a:pPr>
            <a:r>
              <a:rPr b="1" lang="es-ES" sz="1600">
                <a:solidFill>
                  <a:srgbClr val="262626"/>
                </a:solidFill>
                <a:latin typeface="Calibri"/>
                <a:ea typeface="Calibri"/>
                <a:cs typeface="Calibri"/>
                <a:sym typeface="Calibri"/>
              </a:rPr>
              <a:t>PARTICIPACIÓN DE LA TERCERA EDAD   </a:t>
            </a:r>
            <a:endParaRPr/>
          </a:p>
          <a:p>
            <a:pPr indent="0" lvl="0" marL="3175" marR="0" rtl="0" algn="l">
              <a:spcBef>
                <a:spcPts val="600"/>
              </a:spcBef>
              <a:spcAft>
                <a:spcPts val="0"/>
              </a:spcAft>
              <a:buNone/>
            </a:pPr>
            <a:r>
              <a:rPr lang="es-ES" sz="1600">
                <a:solidFill>
                  <a:srgbClr val="262626"/>
                </a:solidFill>
                <a:latin typeface="Calibri"/>
                <a:ea typeface="Calibri"/>
                <a:cs typeface="Calibri"/>
                <a:sym typeface="Calibri"/>
              </a:rPr>
              <a:t>La participación engloba entre otros aspectos los siguientes: </a:t>
            </a:r>
            <a:endParaRPr/>
          </a:p>
        </p:txBody>
      </p:sp>
      <p:sp>
        <p:nvSpPr>
          <p:cNvPr id="362" name="Google Shape;362;p22"/>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sp>
        <p:nvSpPr>
          <p:cNvPr id="363" name="Google Shape;363;p22"/>
          <p:cNvSpPr/>
          <p:nvPr/>
        </p:nvSpPr>
        <p:spPr>
          <a:xfrm>
            <a:off x="936446" y="2034011"/>
            <a:ext cx="5038367" cy="246221"/>
          </a:xfrm>
          <a:prstGeom prst="rect">
            <a:avLst/>
          </a:prstGeom>
          <a:noFill/>
          <a:ln>
            <a:noFill/>
          </a:ln>
        </p:spPr>
        <p:txBody>
          <a:bodyPr anchorCtr="0" anchor="t" bIns="0" lIns="0" spcFirstLastPara="1" rIns="0" wrap="square" tIns="0">
            <a:spAutoFit/>
          </a:bodyPr>
          <a:lstStyle/>
          <a:p>
            <a:pPr indent="0" lvl="1" marL="3175" marR="0" rtl="0" algn="l">
              <a:spcBef>
                <a:spcPts val="0"/>
              </a:spcBef>
              <a:spcAft>
                <a:spcPts val="0"/>
              </a:spcAft>
              <a:buNone/>
            </a:pPr>
            <a:r>
              <a:rPr b="1" i="0" lang="es-ES" sz="1600" u="none" cap="none" strike="noStrike">
                <a:solidFill>
                  <a:srgbClr val="714FA0"/>
                </a:solidFill>
                <a:latin typeface="Calibri"/>
                <a:ea typeface="Calibri"/>
                <a:cs typeface="Calibri"/>
                <a:sym typeface="Calibri"/>
              </a:rPr>
              <a:t>Psicológicos: </a:t>
            </a:r>
            <a:r>
              <a:rPr b="0" i="0" lang="es-ES" sz="1600" u="none" cap="none" strike="noStrike">
                <a:solidFill>
                  <a:schemeClr val="dk1"/>
                </a:solidFill>
                <a:latin typeface="Calibri"/>
                <a:ea typeface="Calibri"/>
                <a:cs typeface="Calibri"/>
                <a:sym typeface="Calibri"/>
              </a:rPr>
              <a:t>realización de las aspiraciones de la persona. </a:t>
            </a:r>
            <a:endParaRPr/>
          </a:p>
        </p:txBody>
      </p:sp>
      <p:cxnSp>
        <p:nvCxnSpPr>
          <p:cNvPr id="364" name="Google Shape;364;p22"/>
          <p:cNvCxnSpPr/>
          <p:nvPr/>
        </p:nvCxnSpPr>
        <p:spPr>
          <a:xfrm>
            <a:off x="718373" y="2254528"/>
            <a:ext cx="0" cy="222861"/>
          </a:xfrm>
          <a:prstGeom prst="straightConnector1">
            <a:avLst/>
          </a:prstGeom>
          <a:noFill/>
          <a:ln cap="flat" cmpd="sng" w="12700">
            <a:solidFill>
              <a:srgbClr val="714FA0"/>
            </a:solidFill>
            <a:prstDash val="solid"/>
            <a:round/>
            <a:headEnd len="sm" w="sm" type="none"/>
            <a:tailEnd len="sm" w="sm" type="none"/>
          </a:ln>
        </p:spPr>
      </p:cxnSp>
      <p:sp>
        <p:nvSpPr>
          <p:cNvPr id="365" name="Google Shape;365;p22"/>
          <p:cNvSpPr/>
          <p:nvPr/>
        </p:nvSpPr>
        <p:spPr>
          <a:xfrm>
            <a:off x="645704" y="2080780"/>
            <a:ext cx="152683" cy="152683"/>
          </a:xfrm>
          <a:prstGeom prst="mathPlus">
            <a:avLst>
              <a:gd fmla="val 15202" name="adj1"/>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6" name="Google Shape;366;p22"/>
          <p:cNvSpPr/>
          <p:nvPr/>
        </p:nvSpPr>
        <p:spPr>
          <a:xfrm>
            <a:off x="936446" y="2448980"/>
            <a:ext cx="5038367" cy="246221"/>
          </a:xfrm>
          <a:prstGeom prst="rect">
            <a:avLst/>
          </a:prstGeom>
          <a:noFill/>
          <a:ln>
            <a:noFill/>
          </a:ln>
        </p:spPr>
        <p:txBody>
          <a:bodyPr anchorCtr="0" anchor="t" bIns="0" lIns="0" spcFirstLastPara="1" rIns="0" wrap="square" tIns="0">
            <a:spAutoFit/>
          </a:bodyPr>
          <a:lstStyle/>
          <a:p>
            <a:pPr indent="-465138" lvl="1" marL="468313" marR="0" rtl="0" algn="l">
              <a:spcBef>
                <a:spcPts val="0"/>
              </a:spcBef>
              <a:spcAft>
                <a:spcPts val="0"/>
              </a:spcAft>
              <a:buNone/>
            </a:pPr>
            <a:r>
              <a:rPr b="1" i="0" lang="es-ES" sz="1600" u="none" cap="none" strike="noStrike">
                <a:solidFill>
                  <a:srgbClr val="714FA0"/>
                </a:solidFill>
                <a:latin typeface="Calibri"/>
                <a:ea typeface="Calibri"/>
                <a:cs typeface="Calibri"/>
                <a:sym typeface="Calibri"/>
              </a:rPr>
              <a:t>Económicos: </a:t>
            </a:r>
            <a:r>
              <a:rPr b="0" i="0" lang="es-ES" sz="1600" u="none" cap="none" strike="noStrike">
                <a:solidFill>
                  <a:schemeClr val="dk1"/>
                </a:solidFill>
                <a:latin typeface="Calibri"/>
                <a:ea typeface="Calibri"/>
                <a:cs typeface="Calibri"/>
                <a:sym typeface="Calibri"/>
              </a:rPr>
              <a:t>el anciano como unidad de consumo. </a:t>
            </a:r>
            <a:endParaRPr/>
          </a:p>
        </p:txBody>
      </p:sp>
      <p:sp>
        <p:nvSpPr>
          <p:cNvPr id="367" name="Google Shape;367;p22"/>
          <p:cNvSpPr/>
          <p:nvPr/>
        </p:nvSpPr>
        <p:spPr>
          <a:xfrm>
            <a:off x="645704" y="2495749"/>
            <a:ext cx="152683" cy="152683"/>
          </a:xfrm>
          <a:prstGeom prst="mathPlus">
            <a:avLst>
              <a:gd fmla="val 15202" name="adj1"/>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368" name="Google Shape;368;p22"/>
          <p:cNvCxnSpPr/>
          <p:nvPr/>
        </p:nvCxnSpPr>
        <p:spPr>
          <a:xfrm>
            <a:off x="718373" y="2669497"/>
            <a:ext cx="0" cy="222861"/>
          </a:xfrm>
          <a:prstGeom prst="straightConnector1">
            <a:avLst/>
          </a:prstGeom>
          <a:noFill/>
          <a:ln cap="flat" cmpd="sng" w="12700">
            <a:solidFill>
              <a:srgbClr val="714FA0"/>
            </a:solidFill>
            <a:prstDash val="solid"/>
            <a:round/>
            <a:headEnd len="sm" w="sm" type="none"/>
            <a:tailEnd len="sm" w="sm" type="none"/>
          </a:ln>
        </p:spPr>
      </p:cxnSp>
      <p:sp>
        <p:nvSpPr>
          <p:cNvPr id="369" name="Google Shape;369;p22"/>
          <p:cNvSpPr/>
          <p:nvPr/>
        </p:nvSpPr>
        <p:spPr>
          <a:xfrm>
            <a:off x="936446" y="2863949"/>
            <a:ext cx="5857289" cy="246221"/>
          </a:xfrm>
          <a:prstGeom prst="rect">
            <a:avLst/>
          </a:prstGeom>
          <a:noFill/>
          <a:ln>
            <a:noFill/>
          </a:ln>
        </p:spPr>
        <p:txBody>
          <a:bodyPr anchorCtr="0" anchor="t" bIns="0" lIns="0" spcFirstLastPara="1" rIns="0" wrap="square" tIns="0">
            <a:spAutoFit/>
          </a:bodyPr>
          <a:lstStyle/>
          <a:p>
            <a:pPr indent="-465138" lvl="1" marL="468313" marR="0" rtl="0" algn="l">
              <a:spcBef>
                <a:spcPts val="0"/>
              </a:spcBef>
              <a:spcAft>
                <a:spcPts val="0"/>
              </a:spcAft>
              <a:buNone/>
            </a:pPr>
            <a:r>
              <a:rPr b="1" i="0" lang="es-ES" sz="1600" u="none" cap="none" strike="noStrike">
                <a:solidFill>
                  <a:srgbClr val="714FA0"/>
                </a:solidFill>
                <a:latin typeface="Calibri"/>
                <a:ea typeface="Calibri"/>
                <a:cs typeface="Calibri"/>
                <a:sym typeface="Calibri"/>
              </a:rPr>
              <a:t>Jurídicos: </a:t>
            </a:r>
            <a:r>
              <a:rPr b="0" i="0" lang="es-ES" sz="1600" u="none" cap="none" strike="noStrike">
                <a:solidFill>
                  <a:schemeClr val="dk1"/>
                </a:solidFill>
                <a:latin typeface="Calibri"/>
                <a:ea typeface="Calibri"/>
                <a:cs typeface="Calibri"/>
                <a:sym typeface="Calibri"/>
              </a:rPr>
              <a:t>normas de sistemas de participación en las decisiones. </a:t>
            </a:r>
            <a:endParaRPr/>
          </a:p>
        </p:txBody>
      </p:sp>
      <p:sp>
        <p:nvSpPr>
          <p:cNvPr id="370" name="Google Shape;370;p22"/>
          <p:cNvSpPr/>
          <p:nvPr/>
        </p:nvSpPr>
        <p:spPr>
          <a:xfrm>
            <a:off x="645704" y="2910718"/>
            <a:ext cx="152683" cy="152683"/>
          </a:xfrm>
          <a:prstGeom prst="mathPlus">
            <a:avLst>
              <a:gd fmla="val 15202" name="adj1"/>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371" name="Google Shape;371;p22"/>
          <p:cNvCxnSpPr/>
          <p:nvPr/>
        </p:nvCxnSpPr>
        <p:spPr>
          <a:xfrm>
            <a:off x="718373" y="3084466"/>
            <a:ext cx="0" cy="222861"/>
          </a:xfrm>
          <a:prstGeom prst="straightConnector1">
            <a:avLst/>
          </a:prstGeom>
          <a:noFill/>
          <a:ln cap="flat" cmpd="sng" w="12700">
            <a:solidFill>
              <a:srgbClr val="714FA0"/>
            </a:solidFill>
            <a:prstDash val="solid"/>
            <a:round/>
            <a:headEnd len="sm" w="sm" type="none"/>
            <a:tailEnd len="sm" w="sm" type="none"/>
          </a:ln>
        </p:spPr>
      </p:cxnSp>
      <p:sp>
        <p:nvSpPr>
          <p:cNvPr id="372" name="Google Shape;372;p22"/>
          <p:cNvSpPr/>
          <p:nvPr/>
        </p:nvSpPr>
        <p:spPr>
          <a:xfrm>
            <a:off x="936446" y="3278918"/>
            <a:ext cx="5857289" cy="246221"/>
          </a:xfrm>
          <a:prstGeom prst="rect">
            <a:avLst/>
          </a:prstGeom>
          <a:noFill/>
          <a:ln>
            <a:noFill/>
          </a:ln>
        </p:spPr>
        <p:txBody>
          <a:bodyPr anchorCtr="0" anchor="t" bIns="0" lIns="0" spcFirstLastPara="1" rIns="0" wrap="square" tIns="0">
            <a:spAutoFit/>
          </a:bodyPr>
          <a:lstStyle/>
          <a:p>
            <a:pPr indent="-465138" lvl="1" marL="468313" marR="0" rtl="0" algn="l">
              <a:spcBef>
                <a:spcPts val="0"/>
              </a:spcBef>
              <a:spcAft>
                <a:spcPts val="0"/>
              </a:spcAft>
              <a:buNone/>
            </a:pPr>
            <a:r>
              <a:rPr b="1" i="0" lang="es-ES" sz="1600" u="none" cap="none" strike="noStrike">
                <a:solidFill>
                  <a:srgbClr val="714FA0"/>
                </a:solidFill>
                <a:latin typeface="Calibri"/>
                <a:ea typeface="Calibri"/>
                <a:cs typeface="Calibri"/>
                <a:sym typeface="Calibri"/>
              </a:rPr>
              <a:t>Políticos: </a:t>
            </a:r>
            <a:r>
              <a:rPr b="0" i="0" lang="es-ES" sz="1600" u="none" cap="none" strike="noStrike">
                <a:solidFill>
                  <a:schemeClr val="dk1"/>
                </a:solidFill>
                <a:latin typeface="Calibri"/>
                <a:ea typeface="Calibri"/>
                <a:cs typeface="Calibri"/>
                <a:sym typeface="Calibri"/>
              </a:rPr>
              <a:t>estructuras especiales de participación política. </a:t>
            </a:r>
            <a:endParaRPr/>
          </a:p>
        </p:txBody>
      </p:sp>
      <p:sp>
        <p:nvSpPr>
          <p:cNvPr id="373" name="Google Shape;373;p22"/>
          <p:cNvSpPr/>
          <p:nvPr/>
        </p:nvSpPr>
        <p:spPr>
          <a:xfrm>
            <a:off x="645704" y="3325687"/>
            <a:ext cx="152683" cy="152683"/>
          </a:xfrm>
          <a:prstGeom prst="mathPlus">
            <a:avLst>
              <a:gd fmla="val 15202" name="adj1"/>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23"/>
          <p:cNvSpPr txBox="1"/>
          <p:nvPr/>
        </p:nvSpPr>
        <p:spPr>
          <a:xfrm>
            <a:off x="506414" y="917507"/>
            <a:ext cx="3887787" cy="246221"/>
          </a:xfrm>
          <a:prstGeom prst="rect">
            <a:avLst/>
          </a:prstGeom>
          <a:noFill/>
          <a:ln>
            <a:noFill/>
          </a:ln>
        </p:spPr>
        <p:txBody>
          <a:bodyPr anchorCtr="0" anchor="t" bIns="0" lIns="0" spcFirstLastPara="1" rIns="0" wrap="square" tIns="0">
            <a:spAutoFit/>
          </a:bodyPr>
          <a:lstStyle/>
          <a:p>
            <a:pPr indent="0" lvl="0" marL="7938" marR="0" rtl="0" algn="l">
              <a:spcBef>
                <a:spcPts val="0"/>
              </a:spcBef>
              <a:spcAft>
                <a:spcPts val="0"/>
              </a:spcAft>
              <a:buNone/>
            </a:pPr>
            <a:r>
              <a:rPr b="1" lang="es-ES" sz="1600">
                <a:solidFill>
                  <a:schemeClr val="dk1"/>
                </a:solidFill>
                <a:latin typeface="Calibri"/>
                <a:ea typeface="Calibri"/>
                <a:cs typeface="Calibri"/>
                <a:sym typeface="Calibri"/>
              </a:rPr>
              <a:t>PARTICIPACIÓN DE LA TERCERA EDAD</a:t>
            </a:r>
            <a:endParaRPr sz="1600">
              <a:solidFill>
                <a:schemeClr val="dk1"/>
              </a:solidFill>
              <a:latin typeface="Calibri"/>
              <a:ea typeface="Calibri"/>
              <a:cs typeface="Calibri"/>
              <a:sym typeface="Calibri"/>
            </a:endParaRPr>
          </a:p>
        </p:txBody>
      </p:sp>
      <p:sp>
        <p:nvSpPr>
          <p:cNvPr id="380" name="Google Shape;380;p23"/>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sp>
        <p:nvSpPr>
          <p:cNvPr id="381" name="Google Shape;381;p23"/>
          <p:cNvSpPr/>
          <p:nvPr/>
        </p:nvSpPr>
        <p:spPr>
          <a:xfrm>
            <a:off x="1364137" y="1663342"/>
            <a:ext cx="5578699" cy="73866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Interesa fomentar en lo posible la participación de los ancianos a través de los medios generales usados por el resto de la población (partidos, sindicatos, organizaciones ciudadanas).</a:t>
            </a:r>
            <a:endParaRPr sz="1600">
              <a:solidFill>
                <a:schemeClr val="dk1"/>
              </a:solidFill>
              <a:latin typeface="Calibri"/>
              <a:ea typeface="Calibri"/>
              <a:cs typeface="Calibri"/>
              <a:sym typeface="Calibri"/>
            </a:endParaRPr>
          </a:p>
        </p:txBody>
      </p:sp>
      <p:sp>
        <p:nvSpPr>
          <p:cNvPr id="382" name="Google Shape;382;p23"/>
          <p:cNvSpPr/>
          <p:nvPr/>
        </p:nvSpPr>
        <p:spPr>
          <a:xfrm>
            <a:off x="541714" y="1590617"/>
            <a:ext cx="400819" cy="430887"/>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s-ES" sz="2800">
                <a:solidFill>
                  <a:srgbClr val="7150A0"/>
                </a:solidFill>
                <a:latin typeface="Calibri"/>
                <a:ea typeface="Calibri"/>
                <a:cs typeface="Calibri"/>
                <a:sym typeface="Calibri"/>
              </a:rPr>
              <a:t>01</a:t>
            </a:r>
            <a:endParaRPr b="1" sz="2800">
              <a:solidFill>
                <a:srgbClr val="7150A0"/>
              </a:solidFill>
              <a:latin typeface="Calibri"/>
              <a:ea typeface="Calibri"/>
              <a:cs typeface="Calibri"/>
              <a:sym typeface="Calibri"/>
            </a:endParaRPr>
          </a:p>
        </p:txBody>
      </p:sp>
      <p:cxnSp>
        <p:nvCxnSpPr>
          <p:cNvPr id="383" name="Google Shape;383;p23"/>
          <p:cNvCxnSpPr>
            <a:stCxn id="384" idx="4"/>
            <a:endCxn id="385" idx="0"/>
          </p:cNvCxnSpPr>
          <p:nvPr/>
        </p:nvCxnSpPr>
        <p:spPr>
          <a:xfrm>
            <a:off x="1157080" y="1850868"/>
            <a:ext cx="0" cy="1605900"/>
          </a:xfrm>
          <a:prstGeom prst="straightConnector1">
            <a:avLst/>
          </a:prstGeom>
          <a:noFill/>
          <a:ln cap="flat" cmpd="sng" w="12700">
            <a:solidFill>
              <a:srgbClr val="7150A0"/>
            </a:solidFill>
            <a:prstDash val="solid"/>
            <a:round/>
            <a:headEnd len="sm" w="sm" type="none"/>
            <a:tailEnd len="sm" w="sm" type="none"/>
          </a:ln>
        </p:spPr>
      </p:cxnSp>
      <p:grpSp>
        <p:nvGrpSpPr>
          <p:cNvPr id="386" name="Google Shape;386;p23"/>
          <p:cNvGrpSpPr/>
          <p:nvPr/>
        </p:nvGrpSpPr>
        <p:grpSpPr>
          <a:xfrm>
            <a:off x="1086684" y="1710610"/>
            <a:ext cx="140792" cy="140258"/>
            <a:chOff x="3427964" y="2244682"/>
            <a:chExt cx="225891" cy="225034"/>
          </a:xfrm>
        </p:grpSpPr>
        <p:sp>
          <p:nvSpPr>
            <p:cNvPr id="384" name="Google Shape;384;p23"/>
            <p:cNvSpPr/>
            <p:nvPr/>
          </p:nvSpPr>
          <p:spPr>
            <a:xfrm>
              <a:off x="3427964" y="2244682"/>
              <a:ext cx="225891" cy="225034"/>
            </a:xfrm>
            <a:prstGeom prst="ellipse">
              <a:avLst/>
            </a:prstGeom>
            <a:solidFill>
              <a:schemeClr val="lt1"/>
            </a:solidFill>
            <a:ln cap="flat" cmpd="sng" w="19050">
              <a:solidFill>
                <a:srgbClr val="714F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87" name="Google Shape;387;p23"/>
            <p:cNvSpPr/>
            <p:nvPr/>
          </p:nvSpPr>
          <p:spPr>
            <a:xfrm>
              <a:off x="3482167" y="2298680"/>
              <a:ext cx="117483" cy="117037"/>
            </a:xfrm>
            <a:prstGeom prst="ellipse">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88" name="Google Shape;388;p23"/>
          <p:cNvSpPr/>
          <p:nvPr/>
        </p:nvSpPr>
        <p:spPr>
          <a:xfrm>
            <a:off x="1364137" y="2621726"/>
            <a:ext cx="5578699" cy="49244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Ninguna ley por sí sola puede suponer que exista una verdadera participación de las personas ancianas.</a:t>
            </a:r>
            <a:endParaRPr sz="1600">
              <a:solidFill>
                <a:schemeClr val="dk1"/>
              </a:solidFill>
              <a:latin typeface="Calibri"/>
              <a:ea typeface="Calibri"/>
              <a:cs typeface="Calibri"/>
              <a:sym typeface="Calibri"/>
            </a:endParaRPr>
          </a:p>
        </p:txBody>
      </p:sp>
      <p:sp>
        <p:nvSpPr>
          <p:cNvPr id="389" name="Google Shape;389;p23"/>
          <p:cNvSpPr/>
          <p:nvPr/>
        </p:nvSpPr>
        <p:spPr>
          <a:xfrm>
            <a:off x="541714" y="2549001"/>
            <a:ext cx="400819" cy="430887"/>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s-ES" sz="2800">
                <a:solidFill>
                  <a:srgbClr val="7150A0"/>
                </a:solidFill>
                <a:latin typeface="Calibri"/>
                <a:ea typeface="Calibri"/>
                <a:cs typeface="Calibri"/>
                <a:sym typeface="Calibri"/>
              </a:rPr>
              <a:t>02</a:t>
            </a:r>
            <a:endParaRPr b="1" sz="2800">
              <a:solidFill>
                <a:srgbClr val="7150A0"/>
              </a:solidFill>
              <a:latin typeface="Calibri"/>
              <a:ea typeface="Calibri"/>
              <a:cs typeface="Calibri"/>
              <a:sym typeface="Calibri"/>
            </a:endParaRPr>
          </a:p>
        </p:txBody>
      </p:sp>
      <p:grpSp>
        <p:nvGrpSpPr>
          <p:cNvPr id="390" name="Google Shape;390;p23"/>
          <p:cNvGrpSpPr/>
          <p:nvPr/>
        </p:nvGrpSpPr>
        <p:grpSpPr>
          <a:xfrm>
            <a:off x="1086684" y="2668994"/>
            <a:ext cx="140792" cy="140258"/>
            <a:chOff x="3427964" y="2244682"/>
            <a:chExt cx="225891" cy="225034"/>
          </a:xfrm>
        </p:grpSpPr>
        <p:sp>
          <p:nvSpPr>
            <p:cNvPr id="391" name="Google Shape;391;p23"/>
            <p:cNvSpPr/>
            <p:nvPr/>
          </p:nvSpPr>
          <p:spPr>
            <a:xfrm>
              <a:off x="3427964" y="2244682"/>
              <a:ext cx="225891" cy="225034"/>
            </a:xfrm>
            <a:prstGeom prst="ellipse">
              <a:avLst/>
            </a:prstGeom>
            <a:solidFill>
              <a:schemeClr val="lt1"/>
            </a:solidFill>
            <a:ln cap="flat" cmpd="sng" w="19050">
              <a:solidFill>
                <a:srgbClr val="714F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92" name="Google Shape;392;p23"/>
            <p:cNvSpPr/>
            <p:nvPr/>
          </p:nvSpPr>
          <p:spPr>
            <a:xfrm>
              <a:off x="3482167" y="2298680"/>
              <a:ext cx="117483" cy="117037"/>
            </a:xfrm>
            <a:prstGeom prst="ellipse">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93" name="Google Shape;393;p23"/>
          <p:cNvSpPr/>
          <p:nvPr/>
        </p:nvSpPr>
        <p:spPr>
          <a:xfrm>
            <a:off x="1364137" y="3409529"/>
            <a:ext cx="5578699" cy="73866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Para facilitar la participación de los ancianos debería tomarse en cuenta la formación específica de los profesionales médicos y sociales correspondientes.</a:t>
            </a:r>
            <a:endParaRPr sz="1600">
              <a:solidFill>
                <a:schemeClr val="dk1"/>
              </a:solidFill>
              <a:latin typeface="Calibri"/>
              <a:ea typeface="Calibri"/>
              <a:cs typeface="Calibri"/>
              <a:sym typeface="Calibri"/>
            </a:endParaRPr>
          </a:p>
        </p:txBody>
      </p:sp>
      <p:sp>
        <p:nvSpPr>
          <p:cNvPr id="394" name="Google Shape;394;p23"/>
          <p:cNvSpPr/>
          <p:nvPr/>
        </p:nvSpPr>
        <p:spPr>
          <a:xfrm>
            <a:off x="541714" y="3336804"/>
            <a:ext cx="400819" cy="430887"/>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s-ES" sz="2800">
                <a:solidFill>
                  <a:srgbClr val="7150A0"/>
                </a:solidFill>
                <a:latin typeface="Calibri"/>
                <a:ea typeface="Calibri"/>
                <a:cs typeface="Calibri"/>
                <a:sym typeface="Calibri"/>
              </a:rPr>
              <a:t>03</a:t>
            </a:r>
            <a:endParaRPr b="1" sz="2800">
              <a:solidFill>
                <a:srgbClr val="7150A0"/>
              </a:solidFill>
              <a:latin typeface="Calibri"/>
              <a:ea typeface="Calibri"/>
              <a:cs typeface="Calibri"/>
              <a:sym typeface="Calibri"/>
            </a:endParaRPr>
          </a:p>
        </p:txBody>
      </p:sp>
      <p:grpSp>
        <p:nvGrpSpPr>
          <p:cNvPr id="395" name="Google Shape;395;p23"/>
          <p:cNvGrpSpPr/>
          <p:nvPr/>
        </p:nvGrpSpPr>
        <p:grpSpPr>
          <a:xfrm>
            <a:off x="1086684" y="3456797"/>
            <a:ext cx="140792" cy="140258"/>
            <a:chOff x="3427964" y="2244682"/>
            <a:chExt cx="225891" cy="225034"/>
          </a:xfrm>
        </p:grpSpPr>
        <p:sp>
          <p:nvSpPr>
            <p:cNvPr id="385" name="Google Shape;385;p23"/>
            <p:cNvSpPr/>
            <p:nvPr/>
          </p:nvSpPr>
          <p:spPr>
            <a:xfrm>
              <a:off x="3427964" y="2244682"/>
              <a:ext cx="225891" cy="225034"/>
            </a:xfrm>
            <a:prstGeom prst="ellipse">
              <a:avLst/>
            </a:prstGeom>
            <a:solidFill>
              <a:schemeClr val="lt1"/>
            </a:solidFill>
            <a:ln cap="flat" cmpd="sng" w="19050">
              <a:solidFill>
                <a:srgbClr val="714F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96" name="Google Shape;396;p23"/>
            <p:cNvSpPr/>
            <p:nvPr/>
          </p:nvSpPr>
          <p:spPr>
            <a:xfrm>
              <a:off x="3482167" y="2298680"/>
              <a:ext cx="117483" cy="117037"/>
            </a:xfrm>
            <a:prstGeom prst="ellipse">
              <a:avLst/>
            </a:prstGeom>
            <a:solidFill>
              <a:srgbClr val="714F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24"/>
          <p:cNvSpPr txBox="1"/>
          <p:nvPr/>
        </p:nvSpPr>
        <p:spPr>
          <a:xfrm>
            <a:off x="506423" y="915999"/>
            <a:ext cx="7503721" cy="2539157"/>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rgbClr val="262626"/>
                </a:solidFill>
                <a:latin typeface="Calibri"/>
                <a:ea typeface="Calibri"/>
                <a:cs typeface="Calibri"/>
                <a:sym typeface="Calibri"/>
              </a:rPr>
              <a:t>PARTICIPACIÓN DE LA TERCERA EDAD</a:t>
            </a:r>
            <a:endParaRPr/>
          </a:p>
          <a:p>
            <a:pPr indent="-169863" lvl="0" marL="180975" marR="0" rtl="0" algn="l">
              <a:spcBef>
                <a:spcPts val="600"/>
              </a:spcBef>
              <a:spcAft>
                <a:spcPts val="0"/>
              </a:spcAft>
              <a:buClr>
                <a:srgbClr val="262626"/>
              </a:buClr>
              <a:buSzPts val="1600"/>
              <a:buFont typeface="Arial"/>
              <a:buChar char="•"/>
            </a:pPr>
            <a:r>
              <a:rPr lang="es-ES" sz="1600">
                <a:solidFill>
                  <a:srgbClr val="262626"/>
                </a:solidFill>
                <a:latin typeface="Calibri"/>
                <a:ea typeface="Calibri"/>
                <a:cs typeface="Calibri"/>
                <a:sym typeface="Calibri"/>
              </a:rPr>
              <a:t>“En los países latinoamericanos, a los adultos mayores se los mira como una </a:t>
            </a:r>
            <a:r>
              <a:rPr b="1" lang="es-ES" sz="1600">
                <a:solidFill>
                  <a:srgbClr val="262626"/>
                </a:solidFill>
                <a:latin typeface="Calibri"/>
                <a:ea typeface="Calibri"/>
                <a:cs typeface="Calibri"/>
                <a:sym typeface="Calibri"/>
              </a:rPr>
              <a:t>población diversa y activa,</a:t>
            </a:r>
            <a:r>
              <a:rPr lang="es-ES" sz="1600">
                <a:solidFill>
                  <a:srgbClr val="262626"/>
                </a:solidFill>
                <a:latin typeface="Calibri"/>
                <a:ea typeface="Calibri"/>
                <a:cs typeface="Calibri"/>
                <a:sym typeface="Calibri"/>
              </a:rPr>
              <a:t> pero con una idea recurrente de que no cuentan con un rol específico en la sociedad. </a:t>
            </a:r>
            <a:endParaRPr/>
          </a:p>
          <a:p>
            <a:pPr indent="-68263" lvl="0" marL="180975"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9863" lvl="0" marL="180975" marR="0" rtl="0" algn="l">
              <a:spcBef>
                <a:spcPts val="0"/>
              </a:spcBef>
              <a:spcAft>
                <a:spcPts val="0"/>
              </a:spcAft>
              <a:buClr>
                <a:srgbClr val="262626"/>
              </a:buClr>
              <a:buSzPts val="1600"/>
              <a:buFont typeface="Arial"/>
              <a:buChar char="•"/>
            </a:pPr>
            <a:r>
              <a:rPr lang="es-ES" sz="1600">
                <a:solidFill>
                  <a:srgbClr val="262626"/>
                </a:solidFill>
                <a:latin typeface="Calibri"/>
                <a:ea typeface="Calibri"/>
                <a:cs typeface="Calibri"/>
                <a:sym typeface="Calibri"/>
              </a:rPr>
              <a:t>“Es más, cuando una persona llega a la vejez se la considera erróneamente </a:t>
            </a:r>
            <a:r>
              <a:rPr b="1" lang="es-ES" sz="1600">
                <a:solidFill>
                  <a:srgbClr val="262626"/>
                </a:solidFill>
                <a:latin typeface="Calibri"/>
                <a:ea typeface="Calibri"/>
                <a:cs typeface="Calibri"/>
                <a:sym typeface="Calibri"/>
              </a:rPr>
              <a:t>improductiva o decadente.</a:t>
            </a:r>
            <a:r>
              <a:rPr lang="es-ES" sz="1600">
                <a:solidFill>
                  <a:srgbClr val="262626"/>
                </a:solidFill>
                <a:latin typeface="Calibri"/>
                <a:ea typeface="Calibri"/>
                <a:cs typeface="Calibri"/>
                <a:sym typeface="Calibri"/>
              </a:rPr>
              <a:t> </a:t>
            </a:r>
            <a:endParaRPr/>
          </a:p>
          <a:p>
            <a:pPr indent="-68263" lvl="0" marL="180975" marR="0" rtl="0" algn="l">
              <a:spcBef>
                <a:spcPts val="0"/>
              </a:spcBef>
              <a:spcAft>
                <a:spcPts val="0"/>
              </a:spcAft>
              <a:buClr>
                <a:schemeClr val="dk1"/>
              </a:buClr>
              <a:buSzPts val="1600"/>
              <a:buFont typeface="Arial"/>
              <a:buNone/>
            </a:pPr>
            <a:r>
              <a:t/>
            </a:r>
            <a:endParaRPr sz="1600">
              <a:solidFill>
                <a:srgbClr val="262626"/>
              </a:solidFill>
              <a:latin typeface="Calibri"/>
              <a:ea typeface="Calibri"/>
              <a:cs typeface="Calibri"/>
              <a:sym typeface="Calibri"/>
            </a:endParaRPr>
          </a:p>
          <a:p>
            <a:pPr indent="-169863" lvl="0" marL="180975" marR="0" rtl="0" algn="l">
              <a:spcBef>
                <a:spcPts val="0"/>
              </a:spcBef>
              <a:spcAft>
                <a:spcPts val="0"/>
              </a:spcAft>
              <a:buClr>
                <a:srgbClr val="262626"/>
              </a:buClr>
              <a:buSzPts val="1600"/>
              <a:buFont typeface="Arial"/>
              <a:buChar char="•"/>
            </a:pPr>
            <a:r>
              <a:rPr lang="es-ES" sz="1600">
                <a:solidFill>
                  <a:srgbClr val="262626"/>
                </a:solidFill>
                <a:latin typeface="Calibri"/>
                <a:ea typeface="Calibri"/>
                <a:cs typeface="Calibri"/>
                <a:sym typeface="Calibri"/>
              </a:rPr>
              <a:t>El resultado de esta forma de pensar y actuar ha significado que se profundice </a:t>
            </a:r>
            <a:r>
              <a:rPr b="1" lang="es-ES" sz="1600">
                <a:solidFill>
                  <a:srgbClr val="262626"/>
                </a:solidFill>
                <a:latin typeface="Calibri"/>
                <a:ea typeface="Calibri"/>
                <a:cs typeface="Calibri"/>
                <a:sym typeface="Calibri"/>
              </a:rPr>
              <a:t>el aislamiento y la inactividad,</a:t>
            </a:r>
            <a:r>
              <a:rPr lang="es-ES" sz="1600">
                <a:solidFill>
                  <a:srgbClr val="262626"/>
                </a:solidFill>
                <a:latin typeface="Calibri"/>
                <a:ea typeface="Calibri"/>
                <a:cs typeface="Calibri"/>
                <a:sym typeface="Calibri"/>
              </a:rPr>
              <a:t> lo que afecta directamente su </a:t>
            </a:r>
            <a:r>
              <a:rPr b="1" lang="es-ES" sz="1600">
                <a:solidFill>
                  <a:srgbClr val="262626"/>
                </a:solidFill>
                <a:latin typeface="Calibri"/>
                <a:ea typeface="Calibri"/>
                <a:cs typeface="Calibri"/>
                <a:sym typeface="Calibri"/>
              </a:rPr>
              <a:t>calidad de vida”.</a:t>
            </a:r>
            <a:r>
              <a:rPr lang="es-ES" sz="1600">
                <a:solidFill>
                  <a:srgbClr val="262626"/>
                </a:solidFill>
                <a:latin typeface="Calibri"/>
                <a:ea typeface="Calibri"/>
                <a:cs typeface="Calibri"/>
                <a:sym typeface="Calibri"/>
              </a:rPr>
              <a:t>  </a:t>
            </a:r>
            <a:endParaRPr/>
          </a:p>
        </p:txBody>
      </p:sp>
      <p:sp>
        <p:nvSpPr>
          <p:cNvPr id="403" name="Google Shape;403;p24"/>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25"/>
          <p:cNvSpPr/>
          <p:nvPr/>
        </p:nvSpPr>
        <p:spPr>
          <a:xfrm>
            <a:off x="517940" y="1645659"/>
            <a:ext cx="8157748" cy="3588329"/>
          </a:xfrm>
          <a:prstGeom prst="roundRect">
            <a:avLst>
              <a:gd fmla="val 5987" name="adj"/>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0" name="Google Shape;410;p25"/>
          <p:cNvSpPr txBox="1"/>
          <p:nvPr/>
        </p:nvSpPr>
        <p:spPr>
          <a:xfrm>
            <a:off x="1778668" y="2708854"/>
            <a:ext cx="6286340" cy="1461939"/>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1800">
                <a:solidFill>
                  <a:schemeClr val="lt1"/>
                </a:solidFill>
                <a:latin typeface="Calibri"/>
                <a:ea typeface="Calibri"/>
                <a:cs typeface="Calibri"/>
                <a:sym typeface="Calibri"/>
              </a:rPr>
              <a:t>TERCERA EDAD Y SOCIEDAD</a:t>
            </a:r>
            <a:endParaRPr/>
          </a:p>
          <a:p>
            <a:pPr indent="0" lvl="0" marL="0" marR="0" rtl="0" algn="l">
              <a:spcBef>
                <a:spcPts val="600"/>
              </a:spcBef>
              <a:spcAft>
                <a:spcPts val="0"/>
              </a:spcAft>
              <a:buNone/>
            </a:pPr>
            <a:r>
              <a:rPr lang="es-ES" sz="1800">
                <a:solidFill>
                  <a:schemeClr val="lt1"/>
                </a:solidFill>
                <a:latin typeface="Calibri"/>
                <a:ea typeface="Calibri"/>
                <a:cs typeface="Calibri"/>
                <a:sym typeface="Calibri"/>
              </a:rPr>
              <a:t>“La participación en actividades sociales e interacciones significativas es una necesidad vital, cuya satisfacción es indispensable para la autorrealización personal, permite a los adultos mayores el desarrollo de sus potencialidades y recursos”.</a:t>
            </a:r>
            <a:endParaRPr sz="1800">
              <a:solidFill>
                <a:schemeClr val="lt1"/>
              </a:solidFill>
              <a:latin typeface="Calibri"/>
              <a:ea typeface="Calibri"/>
              <a:cs typeface="Calibri"/>
              <a:sym typeface="Calibri"/>
            </a:endParaRPr>
          </a:p>
        </p:txBody>
      </p:sp>
      <p:pic>
        <p:nvPicPr>
          <p:cNvPr id="411" name="Google Shape;411;p25"/>
          <p:cNvPicPr preferRelativeResize="0"/>
          <p:nvPr/>
        </p:nvPicPr>
        <p:blipFill rotWithShape="1">
          <a:blip r:embed="rId3">
            <a:alphaModFix/>
          </a:blip>
          <a:srcRect b="0" l="0" r="0" t="0"/>
          <a:stretch/>
        </p:blipFill>
        <p:spPr>
          <a:xfrm>
            <a:off x="779740" y="666860"/>
            <a:ext cx="998927" cy="1686189"/>
          </a:xfrm>
          <a:prstGeom prst="rect">
            <a:avLst/>
          </a:prstGeom>
          <a:noFill/>
          <a:ln>
            <a:noFill/>
          </a:ln>
        </p:spPr>
      </p:pic>
      <p:sp>
        <p:nvSpPr>
          <p:cNvPr id="412" name="Google Shape;412;p25"/>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POR POBLACIONES: NIÑEZ, JUVENTUD, TERCERA EDAD</a:t>
            </a:r>
            <a:endParaRPr sz="1000">
              <a:solidFill>
                <a:srgbClr val="A5A5A5"/>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pic>
        <p:nvPicPr>
          <p:cNvPr id="418" name="Google Shape;418;p26"/>
          <p:cNvPicPr preferRelativeResize="0"/>
          <p:nvPr/>
        </p:nvPicPr>
        <p:blipFill rotWithShape="1">
          <a:blip r:embed="rId3">
            <a:alphaModFix/>
          </a:blip>
          <a:srcRect b="0" l="0" r="0" t="0"/>
          <a:stretch/>
        </p:blipFill>
        <p:spPr>
          <a:xfrm>
            <a:off x="770639" y="827620"/>
            <a:ext cx="7611366" cy="3822174"/>
          </a:xfrm>
          <a:prstGeom prst="rect">
            <a:avLst/>
          </a:prstGeom>
          <a:noFill/>
          <a:ln>
            <a:noFill/>
          </a:ln>
        </p:spPr>
      </p:pic>
      <p:pic>
        <p:nvPicPr>
          <p:cNvPr id="419" name="Google Shape;419;p26">
            <a:hlinkClick r:id="rId4"/>
          </p:cNvPr>
          <p:cNvPicPr preferRelativeResize="0"/>
          <p:nvPr/>
        </p:nvPicPr>
        <p:blipFill rotWithShape="1">
          <a:blip r:embed="rId5">
            <a:alphaModFix/>
          </a:blip>
          <a:srcRect b="9012" l="0" r="0" t="6206"/>
          <a:stretch/>
        </p:blipFill>
        <p:spPr>
          <a:xfrm>
            <a:off x="1666011" y="1116476"/>
            <a:ext cx="5833979" cy="2782196"/>
          </a:xfrm>
          <a:prstGeom prst="roundRect">
            <a:avLst>
              <a:gd fmla="val 11408" name="adj"/>
            </a:avLst>
          </a:prstGeom>
          <a:noFill/>
          <a:ln>
            <a:noFill/>
          </a:ln>
        </p:spPr>
      </p:pic>
      <p:sp>
        <p:nvSpPr>
          <p:cNvPr id="420" name="Google Shape;420;p26"/>
          <p:cNvSpPr txBox="1"/>
          <p:nvPr/>
        </p:nvSpPr>
        <p:spPr>
          <a:xfrm>
            <a:off x="1499337" y="4371232"/>
            <a:ext cx="6067790" cy="44627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1400">
                <a:solidFill>
                  <a:schemeClr val="dk1"/>
                </a:solidFill>
                <a:latin typeface="Calibri"/>
                <a:ea typeface="Calibri"/>
                <a:cs typeface="Calibri"/>
                <a:sym typeface="Calibri"/>
              </a:rPr>
              <a:t>PARTICIPACIÓN SOCIAL EN LAS PERSONAS MAYORES</a:t>
            </a:r>
            <a:endParaRPr/>
          </a:p>
          <a:p>
            <a:pPr indent="225425" lvl="0" marL="0" marR="0" rtl="0" algn="l">
              <a:spcBef>
                <a:spcPts val="600"/>
              </a:spcBef>
              <a:spcAft>
                <a:spcPts val="0"/>
              </a:spcAft>
              <a:buNone/>
            </a:pPr>
            <a:r>
              <a:rPr lang="es-ES" sz="1000">
                <a:solidFill>
                  <a:srgbClr val="A5A5A5"/>
                </a:solidFill>
                <a:latin typeface="Calibri"/>
                <a:ea typeface="Calibri"/>
                <a:cs typeface="Calibri"/>
                <a:sym typeface="Calibri"/>
              </a:rPr>
              <a:t>https://www.youtube.com/watch?v=BruTID-mWCE </a:t>
            </a:r>
            <a:endParaRPr/>
          </a:p>
        </p:txBody>
      </p:sp>
      <p:sp>
        <p:nvSpPr>
          <p:cNvPr id="421" name="Google Shape;421;p26"/>
          <p:cNvSpPr/>
          <p:nvPr/>
        </p:nvSpPr>
        <p:spPr>
          <a:xfrm>
            <a:off x="683568" y="481236"/>
            <a:ext cx="544831" cy="193899"/>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s-ES" sz="1400">
                <a:solidFill>
                  <a:srgbClr val="00B1C3"/>
                </a:solidFill>
                <a:latin typeface="Calibri"/>
                <a:ea typeface="Calibri"/>
                <a:cs typeface="Calibri"/>
                <a:sym typeface="Calibri"/>
              </a:rPr>
              <a:t>VIDEO</a:t>
            </a:r>
            <a:endParaRPr b="1" sz="1600">
              <a:solidFill>
                <a:srgbClr val="00B1C3"/>
              </a:solidFill>
              <a:latin typeface="Calibri"/>
              <a:ea typeface="Calibri"/>
              <a:cs typeface="Calibri"/>
              <a:sym typeface="Calibri"/>
            </a:endParaRPr>
          </a:p>
        </p:txBody>
      </p:sp>
      <p:grpSp>
        <p:nvGrpSpPr>
          <p:cNvPr id="422" name="Google Shape;422;p26"/>
          <p:cNvGrpSpPr/>
          <p:nvPr/>
        </p:nvGrpSpPr>
        <p:grpSpPr>
          <a:xfrm>
            <a:off x="514858" y="499074"/>
            <a:ext cx="131794" cy="132296"/>
            <a:chOff x="511902" y="912279"/>
            <a:chExt cx="281320" cy="282391"/>
          </a:xfrm>
        </p:grpSpPr>
        <p:sp>
          <p:nvSpPr>
            <p:cNvPr id="423" name="Google Shape;423;p26"/>
            <p:cNvSpPr/>
            <p:nvPr/>
          </p:nvSpPr>
          <p:spPr>
            <a:xfrm rot="5400000">
              <a:off x="511366" y="912814"/>
              <a:ext cx="282391" cy="281320"/>
            </a:xfrm>
            <a:prstGeom prst="ellipse">
              <a:avLst/>
            </a:prstGeom>
            <a:solidFill>
              <a:srgbClr val="00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424" name="Google Shape;424;p26"/>
            <p:cNvPicPr preferRelativeResize="0"/>
            <p:nvPr/>
          </p:nvPicPr>
          <p:blipFill rotWithShape="1">
            <a:blip r:embed="rId6">
              <a:alphaModFix/>
            </a:blip>
            <a:srcRect b="0" l="0" r="0" t="0"/>
            <a:stretch/>
          </p:blipFill>
          <p:spPr>
            <a:xfrm rot="5400000">
              <a:off x="578093" y="979007"/>
              <a:ext cx="148937" cy="148937"/>
            </a:xfrm>
            <a:prstGeom prst="rect">
              <a:avLst/>
            </a:prstGeom>
            <a:noFill/>
            <a:ln>
              <a:noFill/>
            </a:ln>
          </p:spPr>
        </p:pic>
      </p:grpSp>
      <p:pic>
        <p:nvPicPr>
          <p:cNvPr id="425" name="Google Shape;425;p26"/>
          <p:cNvPicPr preferRelativeResize="0"/>
          <p:nvPr/>
        </p:nvPicPr>
        <p:blipFill rotWithShape="1">
          <a:blip r:embed="rId7">
            <a:alphaModFix/>
          </a:blip>
          <a:srcRect b="0" l="0" r="0" t="0"/>
          <a:stretch/>
        </p:blipFill>
        <p:spPr>
          <a:xfrm>
            <a:off x="1504950" y="4652666"/>
            <a:ext cx="185286" cy="1778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7"/>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32" name="Google Shape;432;p27"/>
          <p:cNvSpPr txBox="1"/>
          <p:nvPr/>
        </p:nvSpPr>
        <p:spPr>
          <a:xfrm>
            <a:off x="1008062" y="3169972"/>
            <a:ext cx="6041962" cy="110799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2400">
                <a:solidFill>
                  <a:schemeClr val="lt1"/>
                </a:solidFill>
                <a:latin typeface="Arial"/>
                <a:ea typeface="Arial"/>
                <a:cs typeface="Arial"/>
                <a:sym typeface="Arial"/>
              </a:rPr>
              <a:t>LA PARTICIPACIÓN DE LAS PERSONAS </a:t>
            </a:r>
            <a:r>
              <a:rPr b="1" lang="es-ES" sz="2400">
                <a:solidFill>
                  <a:schemeClr val="lt1"/>
                </a:solidFill>
                <a:latin typeface="Arial"/>
                <a:ea typeface="Arial"/>
                <a:cs typeface="Arial"/>
                <a:sym typeface="Arial"/>
              </a:rPr>
              <a:t>VULNERABLES Y/O EN CONDICIONES DE DESIGUALDAD</a:t>
            </a:r>
            <a:endParaRPr b="1" i="1" sz="2400">
              <a:solidFill>
                <a:schemeClr val="lt1"/>
              </a:solidFill>
              <a:latin typeface="Arial"/>
              <a:ea typeface="Arial"/>
              <a:cs typeface="Arial"/>
              <a:sym typeface="Arial"/>
            </a:endParaRPr>
          </a:p>
        </p:txBody>
      </p:sp>
      <p:pic>
        <p:nvPicPr>
          <p:cNvPr id="433" name="Google Shape;433;p27"/>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28"/>
          <p:cNvSpPr txBox="1"/>
          <p:nvPr/>
        </p:nvSpPr>
        <p:spPr>
          <a:xfrm>
            <a:off x="4754563" y="916238"/>
            <a:ext cx="3676205" cy="2292935"/>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chemeClr val="dk1"/>
                </a:solidFill>
                <a:latin typeface="Calibri"/>
                <a:ea typeface="Calibri"/>
                <a:cs typeface="Calibri"/>
                <a:sym typeface="Calibri"/>
              </a:rPr>
              <a:t>PERSONAS VULNERABLES </a:t>
            </a:r>
            <a:endParaRPr/>
          </a:p>
          <a:p>
            <a:pPr indent="0" lvl="0" marL="0" marR="0" rtl="0" algn="l">
              <a:spcBef>
                <a:spcPts val="600"/>
              </a:spcBef>
              <a:spcAft>
                <a:spcPts val="0"/>
              </a:spcAft>
              <a:buNone/>
            </a:pPr>
            <a:r>
              <a:rPr lang="es-ES" sz="1600">
                <a:solidFill>
                  <a:schemeClr val="dk1"/>
                </a:solidFill>
                <a:latin typeface="Calibri"/>
                <a:ea typeface="Calibri"/>
                <a:cs typeface="Calibri"/>
                <a:sym typeface="Calibri"/>
              </a:rPr>
              <a:t>“Una persona vulnerable es aquella cuyo entorno personal, familiar, relacional, profesional, socioeconómico o hasta político padece alguna debilidad y, en consecuencia, se encuentra en una situación de riesgo que podría desencadenar un proceso de exclusión social”. </a:t>
            </a:r>
            <a:endParaRPr/>
          </a:p>
          <a:p>
            <a:pPr indent="-184150" lvl="0" marL="297475"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p:txBody>
      </p:sp>
      <p:sp>
        <p:nvSpPr>
          <p:cNvPr id="440" name="Google Shape;440;p28"/>
          <p:cNvSpPr txBox="1"/>
          <p:nvPr/>
        </p:nvSpPr>
        <p:spPr>
          <a:xfrm flipH="1">
            <a:off x="506728" y="4926211"/>
            <a:ext cx="3924300"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Las personas vulnerables pueden estar en proceso de exclusión social. </a:t>
            </a:r>
            <a:endParaRPr/>
          </a:p>
          <a:p>
            <a:pPr indent="0" lvl="0" marL="0" marR="0" rtl="0" algn="l">
              <a:spcBef>
                <a:spcPts val="0"/>
              </a:spcBef>
              <a:spcAft>
                <a:spcPts val="0"/>
              </a:spcAft>
              <a:buNone/>
            </a:pPr>
            <a:r>
              <a:rPr lang="es-ES" sz="1000">
                <a:solidFill>
                  <a:schemeClr val="dk1"/>
                </a:solidFill>
                <a:latin typeface="Calibri"/>
                <a:ea typeface="Calibri"/>
                <a:cs typeface="Calibri"/>
                <a:sym typeface="Calibri"/>
              </a:rPr>
              <a:t>(Crédito: mujerysaludmental.com)</a:t>
            </a:r>
            <a:endParaRPr/>
          </a:p>
        </p:txBody>
      </p:sp>
      <p:pic>
        <p:nvPicPr>
          <p:cNvPr descr="Imagen que contiene persona, interior, joven, mujer&#10;&#10;Descripción generada automáticamente" id="441" name="Google Shape;441;p28"/>
          <p:cNvPicPr preferRelativeResize="0"/>
          <p:nvPr/>
        </p:nvPicPr>
        <p:blipFill rotWithShape="1">
          <a:blip r:embed="rId3">
            <a:alphaModFix/>
          </a:blip>
          <a:srcRect b="0" l="0" r="0" t="0"/>
          <a:stretch/>
        </p:blipFill>
        <p:spPr>
          <a:xfrm>
            <a:off x="503238" y="912813"/>
            <a:ext cx="3889375" cy="3960813"/>
          </a:xfrm>
          <a:prstGeom prst="rect">
            <a:avLst/>
          </a:prstGeom>
          <a:noFill/>
          <a:ln>
            <a:noFill/>
          </a:ln>
        </p:spPr>
      </p:pic>
      <p:sp>
        <p:nvSpPr>
          <p:cNvPr id="442" name="Google Shape;442;p28"/>
          <p:cNvSpPr/>
          <p:nvPr/>
        </p:nvSpPr>
        <p:spPr>
          <a:xfrm>
            <a:off x="503237" y="377440"/>
            <a:ext cx="5279496"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DE LAS PERSONAS VULNERABLES Y/O EN CONDICIONES DE DESIGUALDAD</a:t>
            </a:r>
            <a:endParaRPr sz="1000">
              <a:solidFill>
                <a:srgbClr val="A5A5A5"/>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29"/>
          <p:cNvSpPr txBox="1"/>
          <p:nvPr/>
        </p:nvSpPr>
        <p:spPr>
          <a:xfrm>
            <a:off x="2304618" y="1780282"/>
            <a:ext cx="4534764" cy="215443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2000">
                <a:solidFill>
                  <a:schemeClr val="dk1"/>
                </a:solidFill>
                <a:latin typeface="Calibri"/>
                <a:ea typeface="Calibri"/>
                <a:cs typeface="Calibri"/>
                <a:sym typeface="Calibri"/>
              </a:rPr>
              <a:t>Para considerar a una persona </a:t>
            </a:r>
            <a:r>
              <a:rPr b="1" lang="es-ES" sz="2000">
                <a:solidFill>
                  <a:srgbClr val="00B2C3"/>
                </a:solidFill>
                <a:latin typeface="Calibri"/>
                <a:ea typeface="Calibri"/>
                <a:cs typeface="Calibri"/>
                <a:sym typeface="Calibri"/>
              </a:rPr>
              <a:t>vulnerable </a:t>
            </a:r>
            <a:r>
              <a:rPr b="1" lang="es-ES" sz="2000">
                <a:solidFill>
                  <a:schemeClr val="dk1"/>
                </a:solidFill>
                <a:latin typeface="Calibri"/>
                <a:ea typeface="Calibri"/>
                <a:cs typeface="Calibri"/>
                <a:sym typeface="Calibri"/>
              </a:rPr>
              <a:t>hay que tener en cuenta no solo la minoría de edad sino también la edad avanzada así como otra serie de supuestos como la enfermedad, donde en ciertos casos supusiera una merma desde el punto de vista de la autodefensa.</a:t>
            </a:r>
            <a:endParaRPr b="1" sz="2000">
              <a:solidFill>
                <a:schemeClr val="dk1"/>
              </a:solidFill>
              <a:latin typeface="Calibri"/>
              <a:ea typeface="Calibri"/>
              <a:cs typeface="Calibri"/>
              <a:sym typeface="Calibri"/>
            </a:endParaRPr>
          </a:p>
        </p:txBody>
      </p:sp>
      <p:sp>
        <p:nvSpPr>
          <p:cNvPr id="449" name="Google Shape;449;p29"/>
          <p:cNvSpPr/>
          <p:nvPr/>
        </p:nvSpPr>
        <p:spPr>
          <a:xfrm>
            <a:off x="503237" y="377440"/>
            <a:ext cx="5279496"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DE LAS PERSONAS VULNERABLES Y/O EN CONDICIONES DE DESIGUALDAD</a:t>
            </a:r>
            <a:endParaRPr sz="1000">
              <a:solidFill>
                <a:srgbClr val="A5A5A5"/>
              </a:solidFill>
              <a:latin typeface="Calibri"/>
              <a:ea typeface="Calibri"/>
              <a:cs typeface="Calibri"/>
              <a:sym typeface="Calibri"/>
            </a:endParaRPr>
          </a:p>
        </p:txBody>
      </p:sp>
      <p:pic>
        <p:nvPicPr>
          <p:cNvPr id="450" name="Google Shape;450;p29"/>
          <p:cNvPicPr preferRelativeResize="0"/>
          <p:nvPr/>
        </p:nvPicPr>
        <p:blipFill rotWithShape="1">
          <a:blip r:embed="rId3">
            <a:alphaModFix/>
          </a:blip>
          <a:srcRect b="0" l="0" r="0" t="0"/>
          <a:stretch/>
        </p:blipFill>
        <p:spPr>
          <a:xfrm>
            <a:off x="1721675" y="1677794"/>
            <a:ext cx="411788" cy="338400"/>
          </a:xfrm>
          <a:prstGeom prst="rect">
            <a:avLst/>
          </a:prstGeom>
          <a:noFill/>
          <a:ln>
            <a:noFill/>
          </a:ln>
        </p:spPr>
      </p:pic>
      <p:pic>
        <p:nvPicPr>
          <p:cNvPr id="451" name="Google Shape;451;p29"/>
          <p:cNvPicPr preferRelativeResize="0"/>
          <p:nvPr/>
        </p:nvPicPr>
        <p:blipFill rotWithShape="1">
          <a:blip r:embed="rId3">
            <a:alphaModFix/>
          </a:blip>
          <a:srcRect b="0" l="0" r="0" t="0"/>
          <a:stretch/>
        </p:blipFill>
        <p:spPr>
          <a:xfrm rot="10800000">
            <a:off x="4954482" y="3699396"/>
            <a:ext cx="411788" cy="338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3"/>
          <p:cNvSpPr/>
          <p:nvPr/>
        </p:nvSpPr>
        <p:spPr>
          <a:xfrm>
            <a:off x="6918960" y="5364480"/>
            <a:ext cx="2133600" cy="22445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4" name="Google Shape;74;p3"/>
          <p:cNvSpPr txBox="1"/>
          <p:nvPr/>
        </p:nvSpPr>
        <p:spPr>
          <a:xfrm>
            <a:off x="1282299" y="918372"/>
            <a:ext cx="5367883" cy="3000821"/>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lang="es-ES" sz="1500">
                <a:solidFill>
                  <a:schemeClr val="dk1"/>
                </a:solidFill>
                <a:latin typeface="Calibri"/>
                <a:ea typeface="Calibri"/>
                <a:cs typeface="Calibri"/>
                <a:sym typeface="Calibri"/>
              </a:rPr>
              <a:t>Durante esta sesión:</a:t>
            </a:r>
            <a:endParaRPr/>
          </a:p>
          <a:p>
            <a:pPr indent="0" lvl="0" marL="11725" marR="0" rtl="0" algn="l">
              <a:spcBef>
                <a:spcPts val="0"/>
              </a:spcBef>
              <a:spcAft>
                <a:spcPts val="0"/>
              </a:spcAft>
              <a:buNone/>
            </a:pPr>
            <a:r>
              <a:t/>
            </a:r>
            <a:endParaRPr sz="1500">
              <a:solidFill>
                <a:schemeClr val="dk1"/>
              </a:solidFill>
              <a:latin typeface="Calibri"/>
              <a:ea typeface="Calibri"/>
              <a:cs typeface="Calibri"/>
              <a:sym typeface="Calibri"/>
            </a:endParaRPr>
          </a:p>
          <a:p>
            <a:pPr indent="-174625" lvl="0" marL="185738" marR="0" rtl="0" algn="l">
              <a:spcBef>
                <a:spcPts val="0"/>
              </a:spcBef>
              <a:spcAft>
                <a:spcPts val="0"/>
              </a:spcAft>
              <a:buClr>
                <a:srgbClr val="ED4E4C"/>
              </a:buClr>
              <a:buSzPts val="1500"/>
              <a:buFont typeface="Arial"/>
              <a:buChar char="•"/>
            </a:pPr>
            <a:r>
              <a:rPr b="1" lang="es-ES" sz="1500">
                <a:solidFill>
                  <a:schemeClr val="dk1"/>
                </a:solidFill>
                <a:latin typeface="Calibri"/>
                <a:ea typeface="Calibri"/>
                <a:cs typeface="Calibri"/>
                <a:sym typeface="Calibri"/>
              </a:rPr>
              <a:t>Aprenderás</a:t>
            </a:r>
            <a:r>
              <a:rPr lang="es-ES" sz="1500">
                <a:solidFill>
                  <a:schemeClr val="dk1"/>
                </a:solidFill>
                <a:latin typeface="Calibri"/>
                <a:ea typeface="Calibri"/>
                <a:cs typeface="Calibri"/>
                <a:sym typeface="Calibri"/>
              </a:rPr>
              <a:t> la teoría de </a:t>
            </a:r>
            <a:r>
              <a:rPr b="1" lang="es-ES" sz="1500">
                <a:solidFill>
                  <a:schemeClr val="dk1"/>
                </a:solidFill>
                <a:latin typeface="Calibri"/>
                <a:ea typeface="Calibri"/>
                <a:cs typeface="Calibri"/>
                <a:sym typeface="Calibri"/>
              </a:rPr>
              <a:t>la escalera de la participación y los 8 escalones </a:t>
            </a:r>
            <a:r>
              <a:rPr lang="es-ES" sz="1500">
                <a:solidFill>
                  <a:schemeClr val="dk1"/>
                </a:solidFill>
                <a:latin typeface="Calibri"/>
                <a:ea typeface="Calibri"/>
                <a:cs typeface="Calibri"/>
                <a:sym typeface="Calibri"/>
              </a:rPr>
              <a:t>que la componen.</a:t>
            </a:r>
            <a:endParaRPr/>
          </a:p>
          <a:p>
            <a:pPr indent="-79375" lvl="0" marL="185738" marR="0" rtl="0" algn="l">
              <a:spcBef>
                <a:spcPts val="0"/>
              </a:spcBef>
              <a:spcAft>
                <a:spcPts val="0"/>
              </a:spcAft>
              <a:buClr>
                <a:srgbClr val="ED4E4C"/>
              </a:buClr>
              <a:buSzPts val="1500"/>
              <a:buFont typeface="Arial"/>
              <a:buNone/>
            </a:pPr>
            <a:r>
              <a:t/>
            </a:r>
            <a:endParaRPr sz="1500">
              <a:solidFill>
                <a:schemeClr val="dk1"/>
              </a:solidFill>
              <a:latin typeface="Calibri"/>
              <a:ea typeface="Calibri"/>
              <a:cs typeface="Calibri"/>
              <a:sym typeface="Calibri"/>
            </a:endParaRPr>
          </a:p>
          <a:p>
            <a:pPr indent="-174625" lvl="0" marL="185738" marR="0" rtl="0" algn="l">
              <a:spcBef>
                <a:spcPts val="0"/>
              </a:spcBef>
              <a:spcAft>
                <a:spcPts val="0"/>
              </a:spcAft>
              <a:buClr>
                <a:srgbClr val="ED4E4C"/>
              </a:buClr>
              <a:buSzPts val="1500"/>
              <a:buFont typeface="Arial"/>
              <a:buChar char="•"/>
            </a:pPr>
            <a:r>
              <a:rPr b="1" lang="es-ES" sz="1500">
                <a:solidFill>
                  <a:schemeClr val="dk1"/>
                </a:solidFill>
                <a:latin typeface="Calibri"/>
                <a:ea typeface="Calibri"/>
                <a:cs typeface="Calibri"/>
                <a:sym typeface="Calibri"/>
              </a:rPr>
              <a:t>Conocerás</a:t>
            </a:r>
            <a:r>
              <a:rPr lang="es-ES" sz="1500">
                <a:solidFill>
                  <a:schemeClr val="dk1"/>
                </a:solidFill>
                <a:latin typeface="Calibri"/>
                <a:ea typeface="Calibri"/>
                <a:cs typeface="Calibri"/>
                <a:sym typeface="Calibri"/>
              </a:rPr>
              <a:t> en qué consiste la </a:t>
            </a:r>
            <a:r>
              <a:rPr b="1" lang="es-ES" sz="1500">
                <a:solidFill>
                  <a:schemeClr val="dk1"/>
                </a:solidFill>
                <a:latin typeface="Calibri"/>
                <a:ea typeface="Calibri"/>
                <a:cs typeface="Calibri"/>
                <a:sym typeface="Calibri"/>
              </a:rPr>
              <a:t>participación de poblaciones como la niñez, la juventud y la tercera edad.</a:t>
            </a:r>
            <a:endParaRPr/>
          </a:p>
          <a:p>
            <a:pPr indent="-79375" lvl="0" marL="185738" marR="0" rtl="0" algn="l">
              <a:spcBef>
                <a:spcPts val="0"/>
              </a:spcBef>
              <a:spcAft>
                <a:spcPts val="0"/>
              </a:spcAft>
              <a:buClr>
                <a:srgbClr val="ED4E4C"/>
              </a:buClr>
              <a:buSzPts val="1500"/>
              <a:buFont typeface="Arial"/>
              <a:buNone/>
            </a:pPr>
            <a:r>
              <a:t/>
            </a:r>
            <a:endParaRPr sz="1500">
              <a:solidFill>
                <a:schemeClr val="dk1"/>
              </a:solidFill>
              <a:latin typeface="Calibri"/>
              <a:ea typeface="Calibri"/>
              <a:cs typeface="Calibri"/>
              <a:sym typeface="Calibri"/>
            </a:endParaRPr>
          </a:p>
          <a:p>
            <a:pPr indent="-174625" lvl="0" marL="185738" marR="0" rtl="0" algn="l">
              <a:spcBef>
                <a:spcPts val="0"/>
              </a:spcBef>
              <a:spcAft>
                <a:spcPts val="0"/>
              </a:spcAft>
              <a:buClr>
                <a:srgbClr val="ED4E4C"/>
              </a:buClr>
              <a:buSzPts val="1500"/>
              <a:buFont typeface="Arial"/>
              <a:buChar char="•"/>
            </a:pPr>
            <a:r>
              <a:rPr b="1" lang="es-ES" sz="1500">
                <a:solidFill>
                  <a:schemeClr val="dk1"/>
                </a:solidFill>
                <a:latin typeface="Calibri"/>
                <a:ea typeface="Calibri"/>
                <a:cs typeface="Calibri"/>
                <a:sym typeface="Calibri"/>
              </a:rPr>
              <a:t>Entenderás la importancia de la participación </a:t>
            </a:r>
            <a:r>
              <a:rPr lang="es-ES" sz="1500">
                <a:solidFill>
                  <a:schemeClr val="dk1"/>
                </a:solidFill>
                <a:latin typeface="Calibri"/>
                <a:ea typeface="Calibri"/>
                <a:cs typeface="Calibri"/>
                <a:sym typeface="Calibri"/>
              </a:rPr>
              <a:t>de las personas vulnerables y/o en condiciones de desigualdad. </a:t>
            </a:r>
            <a:endParaRPr/>
          </a:p>
          <a:p>
            <a:pPr indent="-79375" lvl="0" marL="185738" marR="0" rtl="0" algn="l">
              <a:spcBef>
                <a:spcPts val="0"/>
              </a:spcBef>
              <a:spcAft>
                <a:spcPts val="0"/>
              </a:spcAft>
              <a:buClr>
                <a:srgbClr val="ED4E4C"/>
              </a:buClr>
              <a:buSzPts val="1500"/>
              <a:buFont typeface="Arial"/>
              <a:buNone/>
            </a:pPr>
            <a:r>
              <a:t/>
            </a:r>
            <a:endParaRPr sz="1500">
              <a:solidFill>
                <a:schemeClr val="dk1"/>
              </a:solidFill>
              <a:latin typeface="Calibri"/>
              <a:ea typeface="Calibri"/>
              <a:cs typeface="Calibri"/>
              <a:sym typeface="Calibri"/>
            </a:endParaRPr>
          </a:p>
          <a:p>
            <a:pPr indent="-174625" lvl="0" marL="185738" marR="0" rtl="0" algn="l">
              <a:spcBef>
                <a:spcPts val="0"/>
              </a:spcBef>
              <a:spcAft>
                <a:spcPts val="0"/>
              </a:spcAft>
              <a:buClr>
                <a:srgbClr val="ED4E4C"/>
              </a:buClr>
              <a:buSzPts val="1500"/>
              <a:buFont typeface="Arial"/>
              <a:buChar char="•"/>
            </a:pPr>
            <a:r>
              <a:rPr b="1" lang="es-ES" sz="1500">
                <a:solidFill>
                  <a:schemeClr val="dk1"/>
                </a:solidFill>
                <a:latin typeface="Calibri"/>
                <a:ea typeface="Calibri"/>
                <a:cs typeface="Calibri"/>
                <a:sym typeface="Calibri"/>
              </a:rPr>
              <a:t>Comprenderás</a:t>
            </a:r>
            <a:r>
              <a:rPr lang="es-ES" sz="1500">
                <a:solidFill>
                  <a:schemeClr val="dk1"/>
                </a:solidFill>
                <a:latin typeface="Calibri"/>
                <a:ea typeface="Calibri"/>
                <a:cs typeface="Calibri"/>
                <a:sym typeface="Calibri"/>
              </a:rPr>
              <a:t> </a:t>
            </a:r>
            <a:r>
              <a:rPr b="1" lang="es-ES" sz="1500">
                <a:solidFill>
                  <a:schemeClr val="dk1"/>
                </a:solidFill>
                <a:latin typeface="Calibri"/>
                <a:ea typeface="Calibri"/>
                <a:cs typeface="Calibri"/>
                <a:sym typeface="Calibri"/>
              </a:rPr>
              <a:t>la importancia </a:t>
            </a:r>
            <a:r>
              <a:rPr lang="es-ES" sz="1500">
                <a:solidFill>
                  <a:schemeClr val="dk1"/>
                </a:solidFill>
                <a:latin typeface="Calibri"/>
                <a:ea typeface="Calibri"/>
                <a:cs typeface="Calibri"/>
                <a:sym typeface="Calibri"/>
              </a:rPr>
              <a:t>de aplicar </a:t>
            </a:r>
            <a:r>
              <a:rPr b="1" lang="es-ES" sz="1500">
                <a:solidFill>
                  <a:schemeClr val="dk1"/>
                </a:solidFill>
                <a:latin typeface="Calibri"/>
                <a:ea typeface="Calibri"/>
                <a:cs typeface="Calibri"/>
                <a:sym typeface="Calibri"/>
              </a:rPr>
              <a:t>mecanismos para disminuir la desigualdad </a:t>
            </a:r>
            <a:r>
              <a:rPr lang="es-ES" sz="1500">
                <a:solidFill>
                  <a:schemeClr val="dk1"/>
                </a:solidFill>
                <a:latin typeface="Calibri"/>
                <a:ea typeface="Calibri"/>
                <a:cs typeface="Calibri"/>
                <a:sym typeface="Calibri"/>
              </a:rPr>
              <a:t>a través de la participación.  </a:t>
            </a:r>
            <a:endParaRPr/>
          </a:p>
        </p:txBody>
      </p:sp>
      <p:pic>
        <p:nvPicPr>
          <p:cNvPr id="75" name="Google Shape;75;p3"/>
          <p:cNvPicPr preferRelativeResize="0"/>
          <p:nvPr/>
        </p:nvPicPr>
        <p:blipFill rotWithShape="1">
          <a:blip r:embed="rId3">
            <a:alphaModFix/>
          </a:blip>
          <a:srcRect b="0" l="0" r="0" t="0"/>
          <a:stretch/>
        </p:blipFill>
        <p:spPr>
          <a:xfrm>
            <a:off x="1010839" y="954885"/>
            <a:ext cx="117851" cy="121369"/>
          </a:xfrm>
          <a:prstGeom prst="rect">
            <a:avLst/>
          </a:prstGeom>
          <a:noFill/>
          <a:ln>
            <a:noFill/>
          </a:ln>
        </p:spPr>
      </p:pic>
      <p:sp>
        <p:nvSpPr>
          <p:cNvPr id="76" name="Google Shape;76;p3"/>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77" name="Google Shape;77;p3"/>
          <p:cNvPicPr preferRelativeResize="0"/>
          <p:nvPr/>
        </p:nvPicPr>
        <p:blipFill rotWithShape="1">
          <a:blip r:embed="rId4">
            <a:alphaModFix amt="42000"/>
          </a:blip>
          <a:srcRect b="0" l="0" r="0" t="0"/>
          <a:stretch/>
        </p:blipFill>
        <p:spPr>
          <a:xfrm>
            <a:off x="6986661" y="3052731"/>
            <a:ext cx="1689027" cy="2181257"/>
          </a:xfrm>
          <a:prstGeom prst="rect">
            <a:avLst/>
          </a:prstGeom>
          <a:noFill/>
          <a:ln>
            <a:noFill/>
          </a:ln>
        </p:spPr>
      </p:pic>
      <p:sp>
        <p:nvSpPr>
          <p:cNvPr id="78" name="Google Shape;78;p3"/>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9" name="Google Shape;79;p3"/>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INTRODUCCIÓN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30"/>
          <p:cNvSpPr txBox="1"/>
          <p:nvPr/>
        </p:nvSpPr>
        <p:spPr>
          <a:xfrm>
            <a:off x="506769" y="917436"/>
            <a:ext cx="3291522" cy="1554272"/>
          </a:xfrm>
          <a:prstGeom prst="rect">
            <a:avLst/>
          </a:prstGeom>
          <a:noFill/>
          <a:ln>
            <a:noFill/>
          </a:ln>
        </p:spPr>
        <p:txBody>
          <a:bodyPr anchorCtr="0" anchor="t" bIns="0" lIns="0" spcFirstLastPara="1" rIns="0" wrap="square" tIns="0">
            <a:spAutoFit/>
          </a:bodyPr>
          <a:lstStyle/>
          <a:p>
            <a:pPr indent="0" lvl="0" marL="3175" marR="0" rtl="0" algn="l">
              <a:spcBef>
                <a:spcPts val="0"/>
              </a:spcBef>
              <a:spcAft>
                <a:spcPts val="0"/>
              </a:spcAft>
              <a:buNone/>
            </a:pPr>
            <a:r>
              <a:rPr b="1" lang="es-ES" sz="1600">
                <a:solidFill>
                  <a:schemeClr val="dk1"/>
                </a:solidFill>
                <a:latin typeface="Calibri"/>
                <a:ea typeface="Calibri"/>
                <a:cs typeface="Calibri"/>
                <a:sym typeface="Calibri"/>
              </a:rPr>
              <a:t>DESIGUALDAD </a:t>
            </a:r>
            <a:endParaRPr/>
          </a:p>
          <a:p>
            <a:pPr indent="0" lvl="0" marL="0" marR="0" rtl="0" algn="l">
              <a:spcBef>
                <a:spcPts val="600"/>
              </a:spcBef>
              <a:spcAft>
                <a:spcPts val="0"/>
              </a:spcAft>
              <a:buNone/>
            </a:pPr>
            <a:r>
              <a:rPr lang="es-ES" sz="1600">
                <a:solidFill>
                  <a:schemeClr val="dk1"/>
                </a:solidFill>
                <a:latin typeface="Calibri"/>
                <a:ea typeface="Calibri"/>
                <a:cs typeface="Calibri"/>
                <a:sym typeface="Calibri"/>
              </a:rPr>
              <a:t>La desigualdad social se refiere a una situación de disparidad o desventaja entre un grupo poblacional frente a otro que se ve favorecido por criterios que no se basan en la justicia ni la equidad.</a:t>
            </a:r>
            <a:endParaRPr sz="1600">
              <a:solidFill>
                <a:schemeClr val="dk1"/>
              </a:solidFill>
              <a:latin typeface="Calibri"/>
              <a:ea typeface="Calibri"/>
              <a:cs typeface="Calibri"/>
              <a:sym typeface="Calibri"/>
            </a:endParaRPr>
          </a:p>
        </p:txBody>
      </p:sp>
      <p:sp>
        <p:nvSpPr>
          <p:cNvPr id="458" name="Google Shape;458;p30"/>
          <p:cNvSpPr/>
          <p:nvPr/>
        </p:nvSpPr>
        <p:spPr>
          <a:xfrm>
            <a:off x="503237" y="377440"/>
            <a:ext cx="5279496"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DE LAS PERSONAS VULNERABLES Y/O EN CONDICIONES DE DESIGUALDAD</a:t>
            </a:r>
            <a:endParaRPr sz="1000">
              <a:solidFill>
                <a:srgbClr val="A5A5A5"/>
              </a:solidFill>
              <a:latin typeface="Calibri"/>
              <a:ea typeface="Calibri"/>
              <a:cs typeface="Calibri"/>
              <a:sym typeface="Calibri"/>
            </a:endParaRPr>
          </a:p>
        </p:txBody>
      </p:sp>
      <p:pic>
        <p:nvPicPr>
          <p:cNvPr id="459" name="Google Shape;459;p30"/>
          <p:cNvPicPr preferRelativeResize="0"/>
          <p:nvPr/>
        </p:nvPicPr>
        <p:blipFill rotWithShape="1">
          <a:blip r:embed="rId3">
            <a:alphaModFix/>
          </a:blip>
          <a:srcRect b="0" l="0" r="0" t="0"/>
          <a:stretch/>
        </p:blipFill>
        <p:spPr>
          <a:xfrm>
            <a:off x="4067175" y="912813"/>
            <a:ext cx="5076825" cy="432117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31"/>
          <p:cNvSpPr/>
          <p:nvPr/>
        </p:nvSpPr>
        <p:spPr>
          <a:xfrm>
            <a:off x="503237" y="377440"/>
            <a:ext cx="5279496"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DE LAS PERSONAS VULNERABLES Y/O EN CONDICIONES DE DESIGUALDAD</a:t>
            </a:r>
            <a:endParaRPr sz="1000">
              <a:solidFill>
                <a:srgbClr val="A5A5A5"/>
              </a:solidFill>
              <a:latin typeface="Calibri"/>
              <a:ea typeface="Calibri"/>
              <a:cs typeface="Calibri"/>
              <a:sym typeface="Calibri"/>
            </a:endParaRPr>
          </a:p>
        </p:txBody>
      </p:sp>
      <p:graphicFrame>
        <p:nvGraphicFramePr>
          <p:cNvPr id="466" name="Google Shape;466;p31"/>
          <p:cNvGraphicFramePr/>
          <p:nvPr/>
        </p:nvGraphicFramePr>
        <p:xfrm>
          <a:off x="1806099" y="1277083"/>
          <a:ext cx="3000000" cy="3000000"/>
        </p:xfrm>
        <a:graphic>
          <a:graphicData uri="http://schemas.openxmlformats.org/drawingml/2006/table">
            <a:tbl>
              <a:tblPr bandRow="1" firstCol="1" firstRow="1">
                <a:noFill/>
                <a:tableStyleId>{E201C080-A394-4ED9-9AD3-30A305EBF408}</a:tableStyleId>
              </a:tblPr>
              <a:tblGrid>
                <a:gridCol w="5531800"/>
              </a:tblGrid>
              <a:tr h="394325">
                <a:tc>
                  <a:txBody>
                    <a:bodyPr/>
                    <a:lstStyle/>
                    <a:p>
                      <a:pPr indent="36513" lvl="0" marL="11113" marR="0" rtl="0" algn="l">
                        <a:lnSpc>
                          <a:spcPct val="100000"/>
                        </a:lnSpc>
                        <a:spcBef>
                          <a:spcPts val="0"/>
                        </a:spcBef>
                        <a:spcAft>
                          <a:spcPts val="0"/>
                        </a:spcAft>
                        <a:buClr>
                          <a:schemeClr val="lt1"/>
                        </a:buClr>
                        <a:buSzPts val="1600"/>
                        <a:buFont typeface="Calibri"/>
                        <a:buNone/>
                      </a:pPr>
                      <a:r>
                        <a:rPr b="1" lang="es-ES" sz="1600" u="none" cap="none" strike="noStrike">
                          <a:solidFill>
                            <a:schemeClr val="lt1"/>
                          </a:solidFill>
                          <a:latin typeface="Calibri"/>
                          <a:ea typeface="Calibri"/>
                          <a:cs typeface="Calibri"/>
                          <a:sym typeface="Calibri"/>
                        </a:rPr>
                        <a:t>PRINCIPALES DESIGUALDADES</a:t>
                      </a:r>
                      <a:endParaRPr sz="1100" u="none" cap="none" strike="noStrike">
                        <a:solidFill>
                          <a:schemeClr val="lt1"/>
                        </a:solidFill>
                        <a:latin typeface="Calibri"/>
                        <a:ea typeface="Calibri"/>
                        <a:cs typeface="Calibri"/>
                        <a:sym typeface="Calibri"/>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12700">
                      <a:solidFill>
                        <a:srgbClr val="00B2C3"/>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00B2C3"/>
                    </a:solidFill>
                  </a:tcPr>
                </a:tc>
              </a:tr>
              <a:tr h="554450">
                <a:tc>
                  <a:txBody>
                    <a:bodyPr/>
                    <a:lstStyle/>
                    <a:p>
                      <a:pPr indent="-223838" lvl="0" marL="268288" marR="0" rtl="0" algn="l">
                        <a:lnSpc>
                          <a:spcPct val="100000"/>
                        </a:lnSpc>
                        <a:spcBef>
                          <a:spcPts val="0"/>
                        </a:spcBef>
                        <a:spcAft>
                          <a:spcPts val="0"/>
                        </a:spcAft>
                        <a:buClr>
                          <a:srgbClr val="00B2C3"/>
                        </a:buClr>
                        <a:buSzPts val="1600"/>
                        <a:buFont typeface="Arial"/>
                        <a:buAutoNum type="arabicPeriod"/>
                      </a:pPr>
                      <a:r>
                        <a:rPr b="0" lang="es-ES" sz="1600" u="none" cap="none" strike="noStrike">
                          <a:solidFill>
                            <a:schemeClr val="dk1"/>
                          </a:solidFill>
                          <a:latin typeface="Calibri"/>
                          <a:ea typeface="Calibri"/>
                          <a:cs typeface="Calibri"/>
                          <a:sym typeface="Calibri"/>
                        </a:rPr>
                        <a:t>Sistemas fiscales injustos.  </a:t>
                      </a:r>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5"/>
                    </a:solidFill>
                  </a:tcPr>
                </a:tc>
              </a:tr>
              <a:tr h="551825">
                <a:tc>
                  <a:txBody>
                    <a:bodyPr/>
                    <a:lstStyle/>
                    <a:p>
                      <a:pPr indent="-223838" lvl="0" marL="268288" marR="0" rtl="0" algn="l">
                        <a:lnSpc>
                          <a:spcPct val="100000"/>
                        </a:lnSpc>
                        <a:spcBef>
                          <a:spcPts val="0"/>
                        </a:spcBef>
                        <a:spcAft>
                          <a:spcPts val="0"/>
                        </a:spcAft>
                        <a:buClr>
                          <a:srgbClr val="00B2C3"/>
                        </a:buClr>
                        <a:buSzPts val="1600"/>
                        <a:buFont typeface="Arial"/>
                        <a:buAutoNum type="arabicPeriod" startAt="2"/>
                      </a:pPr>
                      <a:r>
                        <a:rPr b="0" lang="es-ES" sz="1600" u="none" cap="none" strike="noStrike">
                          <a:solidFill>
                            <a:schemeClr val="dk1"/>
                          </a:solidFill>
                          <a:latin typeface="Calibri"/>
                          <a:ea typeface="Calibri"/>
                          <a:cs typeface="Calibri"/>
                          <a:sym typeface="Calibri"/>
                        </a:rPr>
                        <a:t>Corrupción y flujos ilícitos de capitales. </a:t>
                      </a:r>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5"/>
                    </a:solidFill>
                  </a:tcPr>
                </a:tc>
              </a:tr>
              <a:tr h="545850">
                <a:tc>
                  <a:txBody>
                    <a:bodyPr/>
                    <a:lstStyle/>
                    <a:p>
                      <a:pPr indent="-222250" lvl="0" marL="268288" marR="0" rtl="0" algn="l">
                        <a:lnSpc>
                          <a:spcPct val="100000"/>
                        </a:lnSpc>
                        <a:spcBef>
                          <a:spcPts val="0"/>
                        </a:spcBef>
                        <a:spcAft>
                          <a:spcPts val="0"/>
                        </a:spcAft>
                        <a:buClr>
                          <a:srgbClr val="00B2C3"/>
                        </a:buClr>
                        <a:buSzPts val="1600"/>
                        <a:buFont typeface="Arial"/>
                        <a:buAutoNum type="arabicPeriod" startAt="3"/>
                      </a:pPr>
                      <a:r>
                        <a:rPr b="0" lang="es-ES" sz="1600" u="none" cap="none" strike="noStrike">
                          <a:solidFill>
                            <a:schemeClr val="dk1"/>
                          </a:solidFill>
                          <a:latin typeface="Calibri"/>
                          <a:ea typeface="Calibri"/>
                          <a:cs typeface="Calibri"/>
                          <a:sym typeface="Calibri"/>
                        </a:rPr>
                        <a:t>Distribución injusta de la inversión y el gasto público.</a:t>
                      </a:r>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5"/>
                    </a:solidFill>
                  </a:tcPr>
                </a:tc>
              </a:tr>
              <a:tr h="528475">
                <a:tc>
                  <a:txBody>
                    <a:bodyPr/>
                    <a:lstStyle/>
                    <a:p>
                      <a:pPr indent="-222250" lvl="0" marL="266700" marR="0" rtl="0" algn="l">
                        <a:lnSpc>
                          <a:spcPct val="100000"/>
                        </a:lnSpc>
                        <a:spcBef>
                          <a:spcPts val="0"/>
                        </a:spcBef>
                        <a:spcAft>
                          <a:spcPts val="0"/>
                        </a:spcAft>
                        <a:buClr>
                          <a:srgbClr val="00B2C3"/>
                        </a:buClr>
                        <a:buSzPts val="1600"/>
                        <a:buFont typeface="Arial"/>
                        <a:buAutoNum type="arabicPeriod" startAt="4"/>
                      </a:pPr>
                      <a:r>
                        <a:rPr b="0" lang="es-ES" sz="1600" u="none" cap="none" strike="noStrike">
                          <a:solidFill>
                            <a:schemeClr val="dk1"/>
                          </a:solidFill>
                          <a:latin typeface="Calibri"/>
                          <a:ea typeface="Calibri"/>
                          <a:cs typeface="Calibri"/>
                          <a:sym typeface="Calibri"/>
                        </a:rPr>
                        <a:t>Distribución injusta de la tierra.</a:t>
                      </a:r>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5"/>
                    </a:solidFill>
                  </a:tcPr>
                </a:tc>
              </a:tr>
              <a:tr h="585900">
                <a:tc>
                  <a:txBody>
                    <a:bodyPr/>
                    <a:lstStyle/>
                    <a:p>
                      <a:pPr indent="-222250" lvl="0" marL="266700" marR="0" rtl="0" algn="l">
                        <a:lnSpc>
                          <a:spcPct val="100000"/>
                        </a:lnSpc>
                        <a:spcBef>
                          <a:spcPts val="0"/>
                        </a:spcBef>
                        <a:spcAft>
                          <a:spcPts val="0"/>
                        </a:spcAft>
                        <a:buClr>
                          <a:srgbClr val="00B2C3"/>
                        </a:buClr>
                        <a:buSzPts val="1600"/>
                        <a:buFont typeface="Arial"/>
                        <a:buAutoNum type="arabicPeriod" startAt="5"/>
                      </a:pPr>
                      <a:r>
                        <a:rPr b="0" lang="es-ES" sz="1600" u="none" cap="none" strike="noStrike">
                          <a:solidFill>
                            <a:schemeClr val="dk1"/>
                          </a:solidFill>
                          <a:latin typeface="Calibri"/>
                          <a:ea typeface="Calibri"/>
                          <a:cs typeface="Calibri"/>
                          <a:sym typeface="Calibri"/>
                        </a:rPr>
                        <a:t>Acceso desigual al capital, el conocimiento y la tecnología. </a:t>
                      </a:r>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rgbClr val="00B2C3"/>
                      </a:solidFill>
                      <a:prstDash val="solid"/>
                      <a:round/>
                      <a:headEnd len="sm" w="sm" type="none"/>
                      <a:tailEnd len="sm" w="sm" type="none"/>
                    </a:lnB>
                    <a:solidFill>
                      <a:srgbClr val="D1EFF5"/>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graphicFrame>
        <p:nvGraphicFramePr>
          <p:cNvPr id="472" name="Google Shape;472;p32"/>
          <p:cNvGraphicFramePr/>
          <p:nvPr/>
        </p:nvGraphicFramePr>
        <p:xfrm>
          <a:off x="1806099" y="1277083"/>
          <a:ext cx="3000000" cy="3000000"/>
        </p:xfrm>
        <a:graphic>
          <a:graphicData uri="http://schemas.openxmlformats.org/drawingml/2006/table">
            <a:tbl>
              <a:tblPr bandRow="1" firstCol="1" firstRow="1">
                <a:noFill/>
                <a:tableStyleId>{E201C080-A394-4ED9-9AD3-30A305EBF408}</a:tableStyleId>
              </a:tblPr>
              <a:tblGrid>
                <a:gridCol w="5531800"/>
              </a:tblGrid>
              <a:tr h="394325">
                <a:tc>
                  <a:txBody>
                    <a:bodyPr/>
                    <a:lstStyle/>
                    <a:p>
                      <a:pPr indent="36513" lvl="0" marL="11113" marR="0" rtl="0" algn="l">
                        <a:lnSpc>
                          <a:spcPct val="100000"/>
                        </a:lnSpc>
                        <a:spcBef>
                          <a:spcPts val="0"/>
                        </a:spcBef>
                        <a:spcAft>
                          <a:spcPts val="0"/>
                        </a:spcAft>
                        <a:buClr>
                          <a:schemeClr val="lt1"/>
                        </a:buClr>
                        <a:buSzPts val="1600"/>
                        <a:buFont typeface="Calibri"/>
                        <a:buNone/>
                      </a:pPr>
                      <a:r>
                        <a:rPr b="1" lang="es-ES" sz="1600" u="none" cap="none" strike="noStrike">
                          <a:solidFill>
                            <a:schemeClr val="lt1"/>
                          </a:solidFill>
                          <a:latin typeface="Calibri"/>
                          <a:ea typeface="Calibri"/>
                          <a:cs typeface="Calibri"/>
                          <a:sym typeface="Calibri"/>
                        </a:rPr>
                        <a:t>PRINCIPALES DESIGUALDADES</a:t>
                      </a:r>
                      <a:endParaRPr sz="1100" u="none" cap="none" strike="noStrike">
                        <a:solidFill>
                          <a:schemeClr val="lt1"/>
                        </a:solidFill>
                        <a:latin typeface="Calibri"/>
                        <a:ea typeface="Calibri"/>
                        <a:cs typeface="Calibri"/>
                        <a:sym typeface="Calibri"/>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12700">
                      <a:solidFill>
                        <a:srgbClr val="00B2C3"/>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00B2C3"/>
                    </a:solidFill>
                  </a:tcPr>
                </a:tc>
              </a:tr>
              <a:tr h="554450">
                <a:tc>
                  <a:txBody>
                    <a:bodyPr/>
                    <a:lstStyle/>
                    <a:p>
                      <a:pPr indent="-227013" lvl="0" marL="271463" marR="0" rtl="0" algn="l">
                        <a:lnSpc>
                          <a:spcPct val="100000"/>
                        </a:lnSpc>
                        <a:spcBef>
                          <a:spcPts val="0"/>
                        </a:spcBef>
                        <a:spcAft>
                          <a:spcPts val="0"/>
                        </a:spcAft>
                        <a:buClr>
                          <a:srgbClr val="00B2C3"/>
                        </a:buClr>
                        <a:buSzPts val="1600"/>
                        <a:buFont typeface="Arial"/>
                        <a:buAutoNum type="arabicPeriod" startAt="6"/>
                      </a:pPr>
                      <a:r>
                        <a:rPr b="0" lang="es-ES" sz="1600" u="none" cap="none" strike="noStrike">
                          <a:solidFill>
                            <a:schemeClr val="dk1"/>
                          </a:solidFill>
                          <a:latin typeface="Calibri"/>
                          <a:ea typeface="Calibri"/>
                          <a:cs typeface="Calibri"/>
                          <a:sym typeface="Calibri"/>
                        </a:rPr>
                        <a:t>Privatización.</a:t>
                      </a:r>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5"/>
                    </a:solidFill>
                  </a:tcPr>
                </a:tc>
              </a:tr>
              <a:tr h="551825">
                <a:tc>
                  <a:txBody>
                    <a:bodyPr/>
                    <a:lstStyle/>
                    <a:p>
                      <a:pPr indent="-227013" lvl="0" marL="271463" marR="0" rtl="0" algn="l">
                        <a:lnSpc>
                          <a:spcPct val="100000"/>
                        </a:lnSpc>
                        <a:spcBef>
                          <a:spcPts val="0"/>
                        </a:spcBef>
                        <a:spcAft>
                          <a:spcPts val="0"/>
                        </a:spcAft>
                        <a:buClr>
                          <a:srgbClr val="00B2C3"/>
                        </a:buClr>
                        <a:buSzPts val="1600"/>
                        <a:buFont typeface="Arial"/>
                        <a:buAutoNum type="arabicPeriod" startAt="7"/>
                      </a:pPr>
                      <a:r>
                        <a:rPr b="0" lang="es-ES" sz="1600" u="none" cap="none" strike="noStrike">
                          <a:solidFill>
                            <a:schemeClr val="dk1"/>
                          </a:solidFill>
                          <a:latin typeface="Calibri"/>
                          <a:ea typeface="Calibri"/>
                          <a:cs typeface="Calibri"/>
                          <a:sym typeface="Calibri"/>
                        </a:rPr>
                        <a:t>Acceso injusto a la información y exclusión de la toma </a:t>
                      </a:r>
                      <a:br>
                        <a:rPr b="0" lang="es-ES" sz="1600" u="none" cap="none" strike="noStrike">
                          <a:solidFill>
                            <a:schemeClr val="dk1"/>
                          </a:solidFill>
                          <a:latin typeface="Calibri"/>
                          <a:ea typeface="Calibri"/>
                          <a:cs typeface="Calibri"/>
                          <a:sym typeface="Calibri"/>
                        </a:rPr>
                      </a:br>
                      <a:r>
                        <a:rPr b="0" lang="es-ES" sz="1600" u="none" cap="none" strike="noStrike">
                          <a:solidFill>
                            <a:schemeClr val="dk1"/>
                          </a:solidFill>
                          <a:latin typeface="Calibri"/>
                          <a:ea typeface="Calibri"/>
                          <a:cs typeface="Calibri"/>
                          <a:sym typeface="Calibri"/>
                        </a:rPr>
                        <a:t>de decisiones.</a:t>
                      </a:r>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5"/>
                    </a:solidFill>
                  </a:tcPr>
                </a:tc>
              </a:tr>
              <a:tr h="545850">
                <a:tc>
                  <a:txBody>
                    <a:bodyPr/>
                    <a:lstStyle/>
                    <a:p>
                      <a:pPr indent="-225425" lvl="0" marL="271463" marR="0" rtl="0" algn="l">
                        <a:lnSpc>
                          <a:spcPct val="100000"/>
                        </a:lnSpc>
                        <a:spcBef>
                          <a:spcPts val="0"/>
                        </a:spcBef>
                        <a:spcAft>
                          <a:spcPts val="0"/>
                        </a:spcAft>
                        <a:buClr>
                          <a:srgbClr val="00B2C3"/>
                        </a:buClr>
                        <a:buSzPts val="1600"/>
                        <a:buFont typeface="Arial"/>
                        <a:buAutoNum type="arabicPeriod" startAt="8"/>
                      </a:pPr>
                      <a:r>
                        <a:rPr b="0" lang="es-ES" sz="1600" u="none" cap="none" strike="noStrike">
                          <a:solidFill>
                            <a:schemeClr val="dk1"/>
                          </a:solidFill>
                          <a:latin typeface="Calibri"/>
                          <a:ea typeface="Calibri"/>
                          <a:cs typeface="Calibri"/>
                          <a:sym typeface="Calibri"/>
                        </a:rPr>
                        <a:t>Desigualdad de género.</a:t>
                      </a:r>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5"/>
                    </a:solidFill>
                  </a:tcPr>
                </a:tc>
              </a:tr>
              <a:tr h="528475">
                <a:tc>
                  <a:txBody>
                    <a:bodyPr/>
                    <a:lstStyle/>
                    <a:p>
                      <a:pPr indent="-227013" lvl="0" marL="271463" marR="0" rtl="0" algn="l">
                        <a:lnSpc>
                          <a:spcPct val="100000"/>
                        </a:lnSpc>
                        <a:spcBef>
                          <a:spcPts val="0"/>
                        </a:spcBef>
                        <a:spcAft>
                          <a:spcPts val="0"/>
                        </a:spcAft>
                        <a:buClr>
                          <a:srgbClr val="00B2C3"/>
                        </a:buClr>
                        <a:buSzPts val="1600"/>
                        <a:buFont typeface="Arial"/>
                        <a:buAutoNum type="arabicPeriod" startAt="9"/>
                      </a:pPr>
                      <a:r>
                        <a:rPr b="0" lang="es-ES" sz="1600" u="none" cap="none" strike="noStrike">
                          <a:solidFill>
                            <a:schemeClr val="dk1"/>
                          </a:solidFill>
                          <a:latin typeface="Calibri"/>
                          <a:ea typeface="Calibri"/>
                          <a:cs typeface="Calibri"/>
                          <a:sym typeface="Calibri"/>
                        </a:rPr>
                        <a:t>Impunidad y control del sistema judicial.</a:t>
                      </a:r>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1EFF5"/>
                    </a:solidFill>
                  </a:tcPr>
                </a:tc>
              </a:tr>
              <a:tr h="585900">
                <a:tc>
                  <a:txBody>
                    <a:bodyPr/>
                    <a:lstStyle/>
                    <a:p>
                      <a:pPr indent="-342900" lvl="0" marL="387350" marR="0" rtl="0" algn="l">
                        <a:lnSpc>
                          <a:spcPct val="100000"/>
                        </a:lnSpc>
                        <a:spcBef>
                          <a:spcPts val="0"/>
                        </a:spcBef>
                        <a:spcAft>
                          <a:spcPts val="0"/>
                        </a:spcAft>
                        <a:buClr>
                          <a:srgbClr val="00B2C3"/>
                        </a:buClr>
                        <a:buSzPts val="1600"/>
                        <a:buFont typeface="Arial"/>
                        <a:buAutoNum type="arabicPeriod" startAt="10"/>
                      </a:pPr>
                      <a:r>
                        <a:rPr b="0" lang="es-ES" sz="1600" u="none" cap="none" strike="noStrike">
                          <a:solidFill>
                            <a:schemeClr val="dk1"/>
                          </a:solidFill>
                          <a:latin typeface="Calibri"/>
                          <a:ea typeface="Calibri"/>
                          <a:cs typeface="Calibri"/>
                          <a:sym typeface="Calibri"/>
                        </a:rPr>
                        <a:t>Conflicto.  </a:t>
                      </a:r>
                      <a:endParaRPr/>
                    </a:p>
                  </a:txBody>
                  <a:tcPr marT="0" marB="0" marR="68575" marL="68575" anchor="ctr">
                    <a:lnL cap="flat" cmpd="sng" w="12700">
                      <a:solidFill>
                        <a:srgbClr val="00B2C3"/>
                      </a:solidFill>
                      <a:prstDash val="solid"/>
                      <a:round/>
                      <a:headEnd len="sm" w="sm" type="none"/>
                      <a:tailEnd len="sm" w="sm" type="none"/>
                    </a:lnL>
                    <a:lnR cap="flat" cmpd="sng" w="12700">
                      <a:solidFill>
                        <a:srgbClr val="00B2C3"/>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rgbClr val="00B2C3"/>
                      </a:solidFill>
                      <a:prstDash val="solid"/>
                      <a:round/>
                      <a:headEnd len="sm" w="sm" type="none"/>
                      <a:tailEnd len="sm" w="sm" type="none"/>
                    </a:lnB>
                    <a:solidFill>
                      <a:srgbClr val="D1EFF5"/>
                    </a:solidFill>
                  </a:tcPr>
                </a:tc>
              </a:tr>
            </a:tbl>
          </a:graphicData>
        </a:graphic>
      </p:graphicFrame>
      <p:sp>
        <p:nvSpPr>
          <p:cNvPr id="473" name="Google Shape;473;p32"/>
          <p:cNvSpPr/>
          <p:nvPr/>
        </p:nvSpPr>
        <p:spPr>
          <a:xfrm>
            <a:off x="503237" y="377440"/>
            <a:ext cx="5279496"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DE LAS PERSONAS VULNERABLES Y/O EN CONDICIONES DE DESIGUALDAD</a:t>
            </a:r>
            <a:endParaRPr sz="1000">
              <a:solidFill>
                <a:srgbClr val="A5A5A5"/>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33"/>
          <p:cNvSpPr txBox="1"/>
          <p:nvPr/>
        </p:nvSpPr>
        <p:spPr>
          <a:xfrm>
            <a:off x="506625" y="916200"/>
            <a:ext cx="3885988" cy="2539157"/>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chemeClr val="dk1"/>
                </a:solidFill>
                <a:latin typeface="Calibri"/>
                <a:ea typeface="Calibri"/>
                <a:cs typeface="Calibri"/>
                <a:sym typeface="Calibri"/>
              </a:rPr>
              <a:t>VULNERABLES Y DESIGUALES </a:t>
            </a:r>
            <a:endParaRPr/>
          </a:p>
          <a:p>
            <a:pPr indent="-180975" lvl="0" marL="180975" marR="0" rtl="0" algn="l">
              <a:spcBef>
                <a:spcPts val="60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Los Estados y sus gobiernos están obligados a crear programas sociales y a fomentar leyes que promuevan la participación de las personas más vulnerables y de los que sufren desigualdades sociales. </a:t>
            </a:r>
            <a:endParaRPr/>
          </a:p>
          <a:p>
            <a:pPr indent="-79375" lvl="0" marL="180975"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80975" lvl="0" marL="180975" marR="0" rtl="0" algn="l">
              <a:spcBef>
                <a:spcPts val="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Un ejemplo de ello son los comedores populares, los albergues para mujeres maltratadas, las casas de la juventud, etc. </a:t>
            </a:r>
            <a:endParaRPr sz="1100">
              <a:solidFill>
                <a:schemeClr val="dk1"/>
              </a:solidFill>
              <a:latin typeface="Calibri"/>
              <a:ea typeface="Calibri"/>
              <a:cs typeface="Calibri"/>
              <a:sym typeface="Calibri"/>
            </a:endParaRPr>
          </a:p>
        </p:txBody>
      </p:sp>
      <p:sp>
        <p:nvSpPr>
          <p:cNvPr id="480" name="Google Shape;480;p33"/>
          <p:cNvSpPr txBox="1"/>
          <p:nvPr/>
        </p:nvSpPr>
        <p:spPr>
          <a:xfrm flipH="1">
            <a:off x="4753386" y="4428438"/>
            <a:ext cx="3922301"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Los comedores populares promueven la participación de las personas vulnerables y en desigualdad social. </a:t>
            </a:r>
            <a:r>
              <a:rPr lang="es-ES" sz="1000">
                <a:solidFill>
                  <a:schemeClr val="dk1"/>
                </a:solidFill>
                <a:latin typeface="Calibri"/>
                <a:ea typeface="Calibri"/>
                <a:cs typeface="Calibri"/>
                <a:sym typeface="Calibri"/>
              </a:rPr>
              <a:t>(Crédito: Andina)</a:t>
            </a:r>
            <a:endParaRPr/>
          </a:p>
        </p:txBody>
      </p:sp>
      <p:sp>
        <p:nvSpPr>
          <p:cNvPr id="481" name="Google Shape;481;p33"/>
          <p:cNvSpPr/>
          <p:nvPr/>
        </p:nvSpPr>
        <p:spPr>
          <a:xfrm>
            <a:off x="503237" y="377440"/>
            <a:ext cx="5279496"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PARTICIPACIÓN DE LAS PERSONAS VULNERABLES Y/O EN CONDICIONES DE DESIGUALDAD</a:t>
            </a:r>
            <a:endParaRPr sz="1000">
              <a:solidFill>
                <a:srgbClr val="A5A5A5"/>
              </a:solidFill>
              <a:latin typeface="Calibri"/>
              <a:ea typeface="Calibri"/>
              <a:cs typeface="Calibri"/>
              <a:sym typeface="Calibri"/>
            </a:endParaRPr>
          </a:p>
        </p:txBody>
      </p:sp>
      <p:pic>
        <p:nvPicPr>
          <p:cNvPr descr="Persona preparando comida en una sartén&#10;&#10;Descripción generada automáticamente" id="482" name="Google Shape;482;p33"/>
          <p:cNvPicPr preferRelativeResize="0"/>
          <p:nvPr/>
        </p:nvPicPr>
        <p:blipFill rotWithShape="1">
          <a:blip r:embed="rId3">
            <a:alphaModFix/>
          </a:blip>
          <a:srcRect b="0" l="12079" r="15311" t="0"/>
          <a:stretch/>
        </p:blipFill>
        <p:spPr>
          <a:xfrm>
            <a:off x="4753386" y="925343"/>
            <a:ext cx="3922302" cy="3401468"/>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34"/>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89" name="Google Shape;489;p34"/>
          <p:cNvSpPr txBox="1"/>
          <p:nvPr/>
        </p:nvSpPr>
        <p:spPr>
          <a:xfrm>
            <a:off x="1008062" y="3169972"/>
            <a:ext cx="4962970" cy="110799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2400">
                <a:solidFill>
                  <a:schemeClr val="lt1"/>
                </a:solidFill>
                <a:latin typeface="Arial"/>
                <a:ea typeface="Arial"/>
                <a:cs typeface="Arial"/>
                <a:sym typeface="Arial"/>
              </a:rPr>
              <a:t>MECANISMOS PARA DISMINUIR </a:t>
            </a:r>
            <a:r>
              <a:rPr b="1" lang="es-ES" sz="2400">
                <a:solidFill>
                  <a:schemeClr val="lt1"/>
                </a:solidFill>
                <a:latin typeface="Arial"/>
                <a:ea typeface="Arial"/>
                <a:cs typeface="Arial"/>
                <a:sym typeface="Arial"/>
              </a:rPr>
              <a:t>LA DESIGUALDAD A TRAVÉS DE LA PARTICIPACIÓN</a:t>
            </a:r>
            <a:endParaRPr/>
          </a:p>
        </p:txBody>
      </p:sp>
      <p:pic>
        <p:nvPicPr>
          <p:cNvPr id="490" name="Google Shape;490;p34"/>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35"/>
          <p:cNvSpPr txBox="1"/>
          <p:nvPr/>
        </p:nvSpPr>
        <p:spPr>
          <a:xfrm flipH="1">
            <a:off x="503239" y="4926211"/>
            <a:ext cx="3924300"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La educación de los niños es esencial para acabar con la igualdad. </a:t>
            </a:r>
            <a:endParaRPr/>
          </a:p>
          <a:p>
            <a:pPr indent="0" lvl="0" marL="0" marR="0" rtl="0" algn="l">
              <a:spcBef>
                <a:spcPts val="0"/>
              </a:spcBef>
              <a:spcAft>
                <a:spcPts val="0"/>
              </a:spcAft>
              <a:buNone/>
            </a:pPr>
            <a:r>
              <a:rPr lang="es-ES" sz="1000">
                <a:solidFill>
                  <a:schemeClr val="dk1"/>
                </a:solidFill>
                <a:latin typeface="Calibri"/>
                <a:ea typeface="Calibri"/>
                <a:cs typeface="Calibri"/>
                <a:sym typeface="Calibri"/>
              </a:rPr>
              <a:t>(Crédito: </a:t>
            </a:r>
            <a:r>
              <a:rPr lang="es-ES" sz="1000">
                <a:solidFill>
                  <a:srgbClr val="262626"/>
                </a:solidFill>
                <a:latin typeface="Calibri"/>
                <a:ea typeface="Calibri"/>
                <a:cs typeface="Calibri"/>
                <a:sym typeface="Calibri"/>
              </a:rPr>
              <a:t>Mark Tuschman</a:t>
            </a:r>
            <a:r>
              <a:rPr lang="es-ES" sz="1000">
                <a:solidFill>
                  <a:schemeClr val="dk1"/>
                </a:solidFill>
                <a:latin typeface="Calibri"/>
                <a:ea typeface="Calibri"/>
                <a:cs typeface="Calibri"/>
                <a:sym typeface="Calibri"/>
              </a:rPr>
              <a:t>)</a:t>
            </a:r>
            <a:endParaRPr/>
          </a:p>
        </p:txBody>
      </p:sp>
      <p:pic>
        <p:nvPicPr>
          <p:cNvPr descr="Un niño sentado en una mesa&#10;&#10;Descripción generada automáticamente con confianza media" id="497" name="Google Shape;497;p35"/>
          <p:cNvPicPr preferRelativeResize="0"/>
          <p:nvPr/>
        </p:nvPicPr>
        <p:blipFill rotWithShape="1">
          <a:blip r:embed="rId3">
            <a:alphaModFix/>
          </a:blip>
          <a:srcRect b="0" l="0" r="0" t="0"/>
          <a:stretch/>
        </p:blipFill>
        <p:spPr>
          <a:xfrm>
            <a:off x="503238" y="921577"/>
            <a:ext cx="3889375" cy="3952047"/>
          </a:xfrm>
          <a:prstGeom prst="rect">
            <a:avLst/>
          </a:prstGeom>
          <a:noFill/>
          <a:ln>
            <a:noFill/>
          </a:ln>
        </p:spPr>
      </p:pic>
      <p:sp>
        <p:nvSpPr>
          <p:cNvPr id="498" name="Google Shape;498;p35"/>
          <p:cNvSpPr txBox="1"/>
          <p:nvPr/>
        </p:nvSpPr>
        <p:spPr>
          <a:xfrm>
            <a:off x="4751388" y="916485"/>
            <a:ext cx="3924300" cy="1308050"/>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chemeClr val="dk1"/>
                </a:solidFill>
                <a:latin typeface="Calibri"/>
                <a:ea typeface="Calibri"/>
                <a:cs typeface="Calibri"/>
                <a:sym typeface="Calibri"/>
              </a:rPr>
              <a:t>DESIGUALDAD </a:t>
            </a:r>
            <a:endParaRPr/>
          </a:p>
          <a:p>
            <a:pPr indent="0" lvl="0" marL="0" marR="0" rtl="0" algn="l">
              <a:spcBef>
                <a:spcPts val="600"/>
              </a:spcBef>
              <a:spcAft>
                <a:spcPts val="0"/>
              </a:spcAft>
              <a:buNone/>
            </a:pPr>
            <a:r>
              <a:rPr lang="es-ES" sz="1600">
                <a:solidFill>
                  <a:schemeClr val="dk1"/>
                </a:solidFill>
                <a:latin typeface="Calibri"/>
                <a:ea typeface="Calibri"/>
                <a:cs typeface="Calibri"/>
                <a:sym typeface="Calibri"/>
              </a:rPr>
              <a:t>Para las Naciones Unidas es necesario enfrentar la desigualdad y ayudar a los más pobres a que puedan tener los recursos para tomar decisiones sobre sus propias vidas.</a:t>
            </a:r>
            <a:endParaRPr sz="1100">
              <a:solidFill>
                <a:schemeClr val="dk1"/>
              </a:solidFill>
              <a:latin typeface="Calibri"/>
              <a:ea typeface="Calibri"/>
              <a:cs typeface="Calibri"/>
              <a:sym typeface="Calibri"/>
            </a:endParaRPr>
          </a:p>
        </p:txBody>
      </p:sp>
      <p:sp>
        <p:nvSpPr>
          <p:cNvPr id="499" name="Google Shape;499;p35"/>
          <p:cNvSpPr/>
          <p:nvPr/>
        </p:nvSpPr>
        <p:spPr>
          <a:xfrm>
            <a:off x="503237" y="377440"/>
            <a:ext cx="5279496"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MECANISMOS PARA DISMINUIR LA DESIGUALDAD A TRAVÉS DE LA PARTICIPACIÓN</a:t>
            </a:r>
            <a:endParaRPr sz="1000">
              <a:solidFill>
                <a:srgbClr val="A5A5A5"/>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36"/>
          <p:cNvSpPr/>
          <p:nvPr/>
        </p:nvSpPr>
        <p:spPr>
          <a:xfrm>
            <a:off x="503237" y="377440"/>
            <a:ext cx="5279496"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MECANISMOS PARA DISMINUIR LA DESIGUALDAD A TRAVÉS DE LA PARTICIPACIÓN</a:t>
            </a:r>
            <a:endParaRPr sz="1000">
              <a:solidFill>
                <a:srgbClr val="A5A5A5"/>
              </a:solidFill>
              <a:latin typeface="Calibri"/>
              <a:ea typeface="Calibri"/>
              <a:cs typeface="Calibri"/>
              <a:sym typeface="Calibri"/>
            </a:endParaRPr>
          </a:p>
        </p:txBody>
      </p:sp>
      <p:graphicFrame>
        <p:nvGraphicFramePr>
          <p:cNvPr id="506" name="Google Shape;506;p36"/>
          <p:cNvGraphicFramePr/>
          <p:nvPr/>
        </p:nvGraphicFramePr>
        <p:xfrm>
          <a:off x="1643714" y="1350235"/>
          <a:ext cx="3000000" cy="3000000"/>
        </p:xfrm>
        <a:graphic>
          <a:graphicData uri="http://schemas.openxmlformats.org/drawingml/2006/table">
            <a:tbl>
              <a:tblPr bandRow="1" firstCol="1" firstRow="1">
                <a:noFill/>
                <a:tableStyleId>{E201C080-A394-4ED9-9AD3-30A305EBF408}</a:tableStyleId>
              </a:tblPr>
              <a:tblGrid>
                <a:gridCol w="5856575"/>
              </a:tblGrid>
              <a:tr h="394325">
                <a:tc>
                  <a:txBody>
                    <a:bodyPr/>
                    <a:lstStyle/>
                    <a:p>
                      <a:pPr indent="36513" lvl="0" marL="11113" marR="0" rtl="0" algn="l">
                        <a:lnSpc>
                          <a:spcPct val="100000"/>
                        </a:lnSpc>
                        <a:spcBef>
                          <a:spcPts val="0"/>
                        </a:spcBef>
                        <a:spcAft>
                          <a:spcPts val="0"/>
                        </a:spcAft>
                        <a:buClr>
                          <a:schemeClr val="lt1"/>
                        </a:buClr>
                        <a:buSzPts val="1500"/>
                        <a:buFont typeface="Calibri"/>
                        <a:buNone/>
                      </a:pPr>
                      <a:r>
                        <a:rPr b="1" lang="es-ES" sz="1500" u="none" cap="none" strike="noStrike">
                          <a:solidFill>
                            <a:schemeClr val="lt1"/>
                          </a:solidFill>
                          <a:latin typeface="Calibri"/>
                          <a:ea typeface="Calibri"/>
                          <a:cs typeface="Calibri"/>
                          <a:sym typeface="Calibri"/>
                        </a:rPr>
                        <a:t>MECANISMOS PARA CREAR UN MUNDO MÁS IGUAL</a:t>
                      </a:r>
                      <a:endParaRPr sz="1500" u="none" cap="none" strike="noStrike">
                        <a:solidFill>
                          <a:schemeClr val="lt1"/>
                        </a:solidFill>
                        <a:latin typeface="Calibri"/>
                        <a:ea typeface="Calibri"/>
                        <a:cs typeface="Calibri"/>
                        <a:sym typeface="Calibri"/>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12700">
                      <a:solidFill>
                        <a:srgbClr val="EE4639"/>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EE4639"/>
                    </a:solidFill>
                  </a:tcPr>
                </a:tc>
              </a:tr>
              <a:tr h="605450">
                <a:tc>
                  <a:txBody>
                    <a:bodyPr/>
                    <a:lstStyle/>
                    <a:p>
                      <a:pPr indent="-223838" lvl="0" marL="268288" marR="0" rtl="0" algn="l">
                        <a:lnSpc>
                          <a:spcPct val="100000"/>
                        </a:lnSpc>
                        <a:spcBef>
                          <a:spcPts val="0"/>
                        </a:spcBef>
                        <a:spcAft>
                          <a:spcPts val="0"/>
                        </a:spcAft>
                        <a:buClr>
                          <a:srgbClr val="EE4639"/>
                        </a:buClr>
                        <a:buSzPts val="1500"/>
                        <a:buFont typeface="Arial"/>
                        <a:buAutoNum type="arabicPeriod"/>
                      </a:pPr>
                      <a:r>
                        <a:rPr b="0" lang="es-ES" sz="1500" u="none" cap="none" strike="noStrike">
                          <a:solidFill>
                            <a:schemeClr val="dk1"/>
                          </a:solidFill>
                          <a:latin typeface="Calibri"/>
                          <a:ea typeface="Calibri"/>
                          <a:cs typeface="Calibri"/>
                          <a:sym typeface="Calibri"/>
                        </a:rPr>
                        <a:t>Cumplir todos los compromisos y obligaciones en materia de derechos humanos acordados en tratados y convenios internacionales.</a:t>
                      </a:r>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1"/>
                      </a:solidFill>
                      <a:prstDash val="solid"/>
                      <a:round/>
                      <a:headEnd len="sm" w="sm" type="none"/>
                      <a:tailEnd len="sm" w="sm" type="none"/>
                    </a:lnB>
                    <a:solidFill>
                      <a:srgbClr val="FCC8C4"/>
                    </a:solidFill>
                  </a:tcPr>
                </a:tc>
              </a:tr>
              <a:tr h="612400">
                <a:tc>
                  <a:txBody>
                    <a:bodyPr/>
                    <a:lstStyle/>
                    <a:p>
                      <a:pPr indent="-223838" lvl="0" marL="268288" marR="0" rtl="0" algn="l">
                        <a:lnSpc>
                          <a:spcPct val="100000"/>
                        </a:lnSpc>
                        <a:spcBef>
                          <a:spcPts val="0"/>
                        </a:spcBef>
                        <a:spcAft>
                          <a:spcPts val="0"/>
                        </a:spcAft>
                        <a:buClr>
                          <a:srgbClr val="EE4639"/>
                        </a:buClr>
                        <a:buSzPts val="1500"/>
                        <a:buFont typeface="Arial"/>
                        <a:buAutoNum type="arabicPeriod" startAt="2"/>
                      </a:pPr>
                      <a:r>
                        <a:rPr b="0" lang="es-ES" sz="1500" u="none" cap="none" strike="noStrike">
                          <a:solidFill>
                            <a:schemeClr val="dk1"/>
                          </a:solidFill>
                          <a:latin typeface="Calibri"/>
                          <a:ea typeface="Calibri"/>
                          <a:cs typeface="Calibri"/>
                          <a:sym typeface="Calibri"/>
                        </a:rPr>
                        <a:t>Llegar hasta los más pobres con servicios esenciales de atención de salud y educación.</a:t>
                      </a:r>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CC8C4"/>
                    </a:solidFill>
                  </a:tcPr>
                </a:tc>
              </a:tr>
              <a:tr h="613775">
                <a:tc>
                  <a:txBody>
                    <a:bodyPr/>
                    <a:lstStyle/>
                    <a:p>
                      <a:pPr indent="-222250" lvl="0" marL="268288" marR="0" rtl="0" algn="l">
                        <a:lnSpc>
                          <a:spcPct val="100000"/>
                        </a:lnSpc>
                        <a:spcBef>
                          <a:spcPts val="0"/>
                        </a:spcBef>
                        <a:spcAft>
                          <a:spcPts val="0"/>
                        </a:spcAft>
                        <a:buClr>
                          <a:srgbClr val="EE4639"/>
                        </a:buClr>
                        <a:buSzPts val="1500"/>
                        <a:buFont typeface="Arial"/>
                        <a:buAutoNum type="arabicPeriod" startAt="3"/>
                      </a:pPr>
                      <a:r>
                        <a:rPr b="0" lang="es-ES" sz="1500" u="none" cap="none" strike="noStrike">
                          <a:solidFill>
                            <a:schemeClr val="dk1"/>
                          </a:solidFill>
                          <a:latin typeface="Calibri"/>
                          <a:ea typeface="Calibri"/>
                          <a:cs typeface="Calibri"/>
                          <a:sym typeface="Calibri"/>
                        </a:rPr>
                        <a:t>Prestar protección social universal que ofrezca seguridad de los ingresos básicos y cubra los servicios esenciales. </a:t>
                      </a:r>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CC8C4"/>
                    </a:solidFill>
                  </a:tcPr>
                </a:tc>
              </a:tr>
              <a:tr h="613775">
                <a:tc>
                  <a:txBody>
                    <a:bodyPr/>
                    <a:lstStyle/>
                    <a:p>
                      <a:pPr indent="-222250" lvl="0" marL="266700" marR="0" rtl="0" algn="l">
                        <a:lnSpc>
                          <a:spcPct val="100000"/>
                        </a:lnSpc>
                        <a:spcBef>
                          <a:spcPts val="0"/>
                        </a:spcBef>
                        <a:spcAft>
                          <a:spcPts val="0"/>
                        </a:spcAft>
                        <a:buClr>
                          <a:srgbClr val="EE4639"/>
                        </a:buClr>
                        <a:buSzPts val="1500"/>
                        <a:buFont typeface="Arial"/>
                        <a:buAutoNum type="arabicPeriod" startAt="4"/>
                      </a:pPr>
                      <a:r>
                        <a:rPr b="0" lang="es-ES" sz="1500" u="none" cap="none" strike="noStrike">
                          <a:solidFill>
                            <a:schemeClr val="dk1"/>
                          </a:solidFill>
                          <a:latin typeface="Calibri"/>
                          <a:ea typeface="Calibri"/>
                          <a:cs typeface="Calibri"/>
                          <a:sym typeface="Calibri"/>
                        </a:rPr>
                        <a:t>Impulsar servicios que permiten a todos los ciudadanos a incorporarse o permanecer en la fuerza de trabajo remunerada.</a:t>
                      </a:r>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CC8C4"/>
                    </a:solidFill>
                  </a:tcPr>
                </a:tc>
              </a:tr>
              <a:tr h="613775">
                <a:tc>
                  <a:txBody>
                    <a:bodyPr/>
                    <a:lstStyle/>
                    <a:p>
                      <a:pPr indent="-222250" lvl="0" marL="266700" marR="0" rtl="0" algn="l">
                        <a:lnSpc>
                          <a:spcPct val="100000"/>
                        </a:lnSpc>
                        <a:spcBef>
                          <a:spcPts val="0"/>
                        </a:spcBef>
                        <a:spcAft>
                          <a:spcPts val="0"/>
                        </a:spcAft>
                        <a:buClr>
                          <a:srgbClr val="EE4639"/>
                        </a:buClr>
                        <a:buSzPts val="1500"/>
                        <a:buFont typeface="Arial"/>
                        <a:buAutoNum type="arabicPeriod" startAt="5"/>
                      </a:pPr>
                      <a:r>
                        <a:rPr b="0" lang="es-ES" sz="1500" u="none" cap="none" strike="noStrike">
                          <a:solidFill>
                            <a:schemeClr val="dk1"/>
                          </a:solidFill>
                          <a:latin typeface="Calibri"/>
                          <a:ea typeface="Calibri"/>
                          <a:cs typeface="Calibri"/>
                          <a:sym typeface="Calibri"/>
                        </a:rPr>
                        <a:t>Acelerar la transición del trabajo no estructurado o informal al trabajo formal decente.</a:t>
                      </a:r>
                      <a:endParaRPr/>
                    </a:p>
                  </a:txBody>
                  <a:tcPr marT="0" marB="0" marR="68575" marL="68575" anchor="ctr">
                    <a:lnL cap="flat" cmpd="sng" w="12700">
                      <a:solidFill>
                        <a:srgbClr val="EE4639"/>
                      </a:solidFill>
                      <a:prstDash val="solid"/>
                      <a:round/>
                      <a:headEnd len="sm" w="sm" type="none"/>
                      <a:tailEnd len="sm" w="sm" type="none"/>
                    </a:lnL>
                    <a:lnR cap="flat" cmpd="sng" w="12700">
                      <a:solidFill>
                        <a:srgbClr val="EE4639"/>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rgbClr val="EE4639"/>
                      </a:solidFill>
                      <a:prstDash val="solid"/>
                      <a:round/>
                      <a:headEnd len="sm" w="sm" type="none"/>
                      <a:tailEnd len="sm" w="sm" type="none"/>
                    </a:lnB>
                    <a:solidFill>
                      <a:srgbClr val="FCC8C4"/>
                    </a:solidFill>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37"/>
          <p:cNvSpPr txBox="1"/>
          <p:nvPr/>
        </p:nvSpPr>
        <p:spPr>
          <a:xfrm>
            <a:off x="4754563" y="915988"/>
            <a:ext cx="3924300" cy="2046714"/>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chemeClr val="dk1"/>
                </a:solidFill>
                <a:latin typeface="Calibri"/>
                <a:ea typeface="Calibri"/>
                <a:cs typeface="Calibri"/>
                <a:sym typeface="Calibri"/>
              </a:rPr>
              <a:t>PARTICIPACIÓN CIUDADANA </a:t>
            </a:r>
            <a:endParaRPr/>
          </a:p>
          <a:p>
            <a:pPr indent="-185738" lvl="0" marL="185738" marR="0" rtl="0" algn="l">
              <a:spcBef>
                <a:spcPts val="60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Parte de las funciones del Estado es promover la participación ciudadana en busca de alcanzar una adecuada igualdad social.</a:t>
            </a:r>
            <a:endParaRPr/>
          </a:p>
          <a:p>
            <a:pPr indent="-84138" lvl="0" marL="185738"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185738" lvl="0" marL="185738" marR="0" rtl="0" algn="l">
              <a:spcBef>
                <a:spcPts val="0"/>
              </a:spcBef>
              <a:spcAft>
                <a:spcPts val="0"/>
              </a:spcAft>
              <a:buClr>
                <a:schemeClr val="dk1"/>
              </a:buClr>
              <a:buSzPts val="1600"/>
              <a:buFont typeface="Arial"/>
              <a:buChar char="•"/>
            </a:pPr>
            <a:r>
              <a:rPr lang="es-ES" sz="1600">
                <a:solidFill>
                  <a:schemeClr val="dk1"/>
                </a:solidFill>
                <a:latin typeface="Calibri"/>
                <a:ea typeface="Calibri"/>
                <a:cs typeface="Calibri"/>
                <a:sym typeface="Calibri"/>
              </a:rPr>
              <a:t>A su vez, se espera de la ciudadanía un participación activa en busca de una sociedad justa e igualitaria.</a:t>
            </a:r>
            <a:endParaRPr sz="1100">
              <a:solidFill>
                <a:schemeClr val="dk1"/>
              </a:solidFill>
              <a:latin typeface="Calibri"/>
              <a:ea typeface="Calibri"/>
              <a:cs typeface="Calibri"/>
              <a:sym typeface="Calibri"/>
            </a:endParaRPr>
          </a:p>
        </p:txBody>
      </p:sp>
      <p:sp>
        <p:nvSpPr>
          <p:cNvPr id="513" name="Google Shape;513;p37"/>
          <p:cNvSpPr txBox="1"/>
          <p:nvPr/>
        </p:nvSpPr>
        <p:spPr>
          <a:xfrm flipH="1">
            <a:off x="507338" y="4926211"/>
            <a:ext cx="3889374"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chemeClr val="dk1"/>
                </a:solidFill>
                <a:latin typeface="Calibri"/>
                <a:ea typeface="Calibri"/>
                <a:cs typeface="Calibri"/>
                <a:sym typeface="Calibri"/>
              </a:rPr>
              <a:t>Acabar con la desigualdad social no es solo tarea de los gobiernos de turno. También está en nuestras manos. (Crédito: Parques de México)</a:t>
            </a:r>
            <a:endParaRPr/>
          </a:p>
        </p:txBody>
      </p:sp>
      <p:sp>
        <p:nvSpPr>
          <p:cNvPr id="514" name="Google Shape;514;p37"/>
          <p:cNvSpPr/>
          <p:nvPr/>
        </p:nvSpPr>
        <p:spPr>
          <a:xfrm>
            <a:off x="503237" y="377440"/>
            <a:ext cx="5279496"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MECANISMOS PARA DISMINUIR LA DESIGUALDAD A TRAVÉS DE LA PARTICIPACIÓN</a:t>
            </a:r>
            <a:endParaRPr sz="1000">
              <a:solidFill>
                <a:srgbClr val="A5A5A5"/>
              </a:solidFill>
              <a:latin typeface="Calibri"/>
              <a:ea typeface="Calibri"/>
              <a:cs typeface="Calibri"/>
              <a:sym typeface="Calibri"/>
            </a:endParaRPr>
          </a:p>
        </p:txBody>
      </p:sp>
      <p:pic>
        <p:nvPicPr>
          <p:cNvPr id="515" name="Google Shape;515;p37"/>
          <p:cNvPicPr preferRelativeResize="0"/>
          <p:nvPr/>
        </p:nvPicPr>
        <p:blipFill rotWithShape="1">
          <a:blip r:embed="rId3">
            <a:alphaModFix/>
          </a:blip>
          <a:srcRect b="0" l="0" r="0" t="0"/>
          <a:stretch/>
        </p:blipFill>
        <p:spPr>
          <a:xfrm>
            <a:off x="503238" y="915987"/>
            <a:ext cx="3889375" cy="3957638"/>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pic>
        <p:nvPicPr>
          <p:cNvPr id="521" name="Google Shape;521;p38"/>
          <p:cNvPicPr preferRelativeResize="0"/>
          <p:nvPr/>
        </p:nvPicPr>
        <p:blipFill rotWithShape="1">
          <a:blip r:embed="rId3">
            <a:alphaModFix/>
          </a:blip>
          <a:srcRect b="0" l="0" r="0" t="0"/>
          <a:stretch/>
        </p:blipFill>
        <p:spPr>
          <a:xfrm>
            <a:off x="770639" y="827620"/>
            <a:ext cx="7611366" cy="3822174"/>
          </a:xfrm>
          <a:prstGeom prst="rect">
            <a:avLst/>
          </a:prstGeom>
          <a:noFill/>
          <a:ln>
            <a:noFill/>
          </a:ln>
        </p:spPr>
      </p:pic>
      <p:pic>
        <p:nvPicPr>
          <p:cNvPr id="522" name="Google Shape;522;p38">
            <a:hlinkClick r:id="rId4"/>
          </p:cNvPr>
          <p:cNvPicPr preferRelativeResize="0"/>
          <p:nvPr/>
        </p:nvPicPr>
        <p:blipFill rotWithShape="1">
          <a:blip r:embed="rId5">
            <a:alphaModFix/>
          </a:blip>
          <a:srcRect b="12035" l="0" r="0" t="4946"/>
          <a:stretch/>
        </p:blipFill>
        <p:spPr>
          <a:xfrm>
            <a:off x="1666011" y="1116476"/>
            <a:ext cx="5853491" cy="2782197"/>
          </a:xfrm>
          <a:prstGeom prst="roundRect">
            <a:avLst>
              <a:gd fmla="val 13380" name="adj"/>
            </a:avLst>
          </a:prstGeom>
          <a:noFill/>
          <a:ln>
            <a:noFill/>
          </a:ln>
        </p:spPr>
      </p:pic>
      <p:sp>
        <p:nvSpPr>
          <p:cNvPr id="523" name="Google Shape;523;p38"/>
          <p:cNvSpPr txBox="1"/>
          <p:nvPr/>
        </p:nvSpPr>
        <p:spPr>
          <a:xfrm>
            <a:off x="1499337" y="4371232"/>
            <a:ext cx="6067790" cy="44627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1400">
                <a:solidFill>
                  <a:schemeClr val="dk1"/>
                </a:solidFill>
                <a:latin typeface="Calibri"/>
                <a:ea typeface="Calibri"/>
                <a:cs typeface="Calibri"/>
                <a:sym typeface="Calibri"/>
              </a:rPr>
              <a:t>CONOCE LOS MECANISMOS DE PARTICIPACIÓN CIUDADANA DE LA CONTRALORÍA</a:t>
            </a:r>
            <a:endParaRPr/>
          </a:p>
          <a:p>
            <a:pPr indent="269875" lvl="0" marL="0" marR="0" rtl="0" algn="l">
              <a:spcBef>
                <a:spcPts val="600"/>
              </a:spcBef>
              <a:spcAft>
                <a:spcPts val="0"/>
              </a:spcAft>
              <a:buNone/>
            </a:pPr>
            <a:r>
              <a:rPr lang="es-ES" sz="1000">
                <a:solidFill>
                  <a:srgbClr val="A5A5A5"/>
                </a:solidFill>
                <a:latin typeface="Calibri"/>
                <a:ea typeface="Calibri"/>
                <a:cs typeface="Calibri"/>
                <a:sym typeface="Calibri"/>
              </a:rPr>
              <a:t>https://www.youtube.com/watch?v=zD0YyqHgV0s   </a:t>
            </a:r>
            <a:endParaRPr/>
          </a:p>
        </p:txBody>
      </p:sp>
      <p:sp>
        <p:nvSpPr>
          <p:cNvPr id="524" name="Google Shape;524;p38"/>
          <p:cNvSpPr/>
          <p:nvPr/>
        </p:nvSpPr>
        <p:spPr>
          <a:xfrm>
            <a:off x="683568" y="481236"/>
            <a:ext cx="544831" cy="193899"/>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s-ES" sz="1400">
                <a:solidFill>
                  <a:srgbClr val="00B1C3"/>
                </a:solidFill>
                <a:latin typeface="Calibri"/>
                <a:ea typeface="Calibri"/>
                <a:cs typeface="Calibri"/>
                <a:sym typeface="Calibri"/>
              </a:rPr>
              <a:t>VIDEO</a:t>
            </a:r>
            <a:endParaRPr b="1" sz="1600">
              <a:solidFill>
                <a:srgbClr val="00B1C3"/>
              </a:solidFill>
              <a:latin typeface="Calibri"/>
              <a:ea typeface="Calibri"/>
              <a:cs typeface="Calibri"/>
              <a:sym typeface="Calibri"/>
            </a:endParaRPr>
          </a:p>
        </p:txBody>
      </p:sp>
      <p:grpSp>
        <p:nvGrpSpPr>
          <p:cNvPr id="525" name="Google Shape;525;p38"/>
          <p:cNvGrpSpPr/>
          <p:nvPr/>
        </p:nvGrpSpPr>
        <p:grpSpPr>
          <a:xfrm>
            <a:off x="514858" y="499074"/>
            <a:ext cx="131794" cy="132296"/>
            <a:chOff x="511902" y="912279"/>
            <a:chExt cx="281320" cy="282391"/>
          </a:xfrm>
        </p:grpSpPr>
        <p:sp>
          <p:nvSpPr>
            <p:cNvPr id="526" name="Google Shape;526;p38"/>
            <p:cNvSpPr/>
            <p:nvPr/>
          </p:nvSpPr>
          <p:spPr>
            <a:xfrm rot="5400000">
              <a:off x="511366" y="912814"/>
              <a:ext cx="282391" cy="281320"/>
            </a:xfrm>
            <a:prstGeom prst="ellipse">
              <a:avLst/>
            </a:prstGeom>
            <a:solidFill>
              <a:srgbClr val="00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527" name="Google Shape;527;p38"/>
            <p:cNvPicPr preferRelativeResize="0"/>
            <p:nvPr/>
          </p:nvPicPr>
          <p:blipFill rotWithShape="1">
            <a:blip r:embed="rId6">
              <a:alphaModFix/>
            </a:blip>
            <a:srcRect b="0" l="0" r="0" t="0"/>
            <a:stretch/>
          </p:blipFill>
          <p:spPr>
            <a:xfrm rot="5400000">
              <a:off x="578093" y="979007"/>
              <a:ext cx="148937" cy="148937"/>
            </a:xfrm>
            <a:prstGeom prst="rect">
              <a:avLst/>
            </a:prstGeom>
            <a:noFill/>
            <a:ln>
              <a:noFill/>
            </a:ln>
          </p:spPr>
        </p:pic>
      </p:grpSp>
      <p:pic>
        <p:nvPicPr>
          <p:cNvPr id="528" name="Google Shape;528;p38"/>
          <p:cNvPicPr preferRelativeResize="0"/>
          <p:nvPr/>
        </p:nvPicPr>
        <p:blipFill rotWithShape="1">
          <a:blip r:embed="rId7">
            <a:alphaModFix/>
          </a:blip>
          <a:srcRect b="0" l="0" r="0" t="0"/>
          <a:stretch/>
        </p:blipFill>
        <p:spPr>
          <a:xfrm>
            <a:off x="1504950" y="4652666"/>
            <a:ext cx="185286" cy="17787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39"/>
          <p:cNvSpPr/>
          <p:nvPr/>
        </p:nvSpPr>
        <p:spPr>
          <a:xfrm>
            <a:off x="0" y="0"/>
            <a:ext cx="9144000" cy="5715000"/>
          </a:xfrm>
          <a:prstGeom prst="rect">
            <a:avLst/>
          </a:prstGeom>
          <a:solidFill>
            <a:srgbClr val="654E9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534" name="Google Shape;534;p39"/>
          <p:cNvGrpSpPr/>
          <p:nvPr/>
        </p:nvGrpSpPr>
        <p:grpSpPr>
          <a:xfrm>
            <a:off x="2506315" y="2194222"/>
            <a:ext cx="4581728" cy="827959"/>
            <a:chOff x="2403187" y="2211377"/>
            <a:chExt cx="4581728" cy="827959"/>
          </a:xfrm>
        </p:grpSpPr>
        <p:sp>
          <p:nvSpPr>
            <p:cNvPr id="535" name="Google Shape;535;p39"/>
            <p:cNvSpPr txBox="1"/>
            <p:nvPr/>
          </p:nvSpPr>
          <p:spPr>
            <a:xfrm>
              <a:off x="2403187" y="2540738"/>
              <a:ext cx="4581728" cy="498598"/>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s-ES" sz="3600">
                  <a:solidFill>
                    <a:schemeClr val="lt1"/>
                  </a:solidFill>
                  <a:latin typeface="Arial"/>
                  <a:ea typeface="Arial"/>
                  <a:cs typeface="Arial"/>
                  <a:sym typeface="Arial"/>
                </a:rPr>
                <a:t>CONCLUSIONES</a:t>
              </a:r>
              <a:endParaRPr b="1" sz="3600">
                <a:solidFill>
                  <a:schemeClr val="lt1"/>
                </a:solidFill>
                <a:latin typeface="Arial"/>
                <a:ea typeface="Arial"/>
                <a:cs typeface="Arial"/>
                <a:sym typeface="Arial"/>
              </a:endParaRPr>
            </a:p>
          </p:txBody>
        </p:sp>
        <p:pic>
          <p:nvPicPr>
            <p:cNvPr id="536" name="Google Shape;536;p39"/>
            <p:cNvPicPr preferRelativeResize="0"/>
            <p:nvPr/>
          </p:nvPicPr>
          <p:blipFill rotWithShape="1">
            <a:blip r:embed="rId3">
              <a:alphaModFix/>
            </a:blip>
            <a:srcRect b="0" l="0" r="0" t="0"/>
            <a:stretch/>
          </p:blipFill>
          <p:spPr>
            <a:xfrm>
              <a:off x="2425491" y="2211377"/>
              <a:ext cx="202176" cy="208211"/>
            </a:xfrm>
            <a:prstGeom prst="rect">
              <a:avLst/>
            </a:prstGeom>
            <a:noFill/>
            <a:ln>
              <a:noFill/>
            </a:ln>
          </p:spPr>
        </p:pic>
      </p:grpSp>
      <p:pic>
        <p:nvPicPr>
          <p:cNvPr id="537" name="Google Shape;537;p39"/>
          <p:cNvPicPr preferRelativeResize="0"/>
          <p:nvPr/>
        </p:nvPicPr>
        <p:blipFill rotWithShape="1">
          <a:blip r:embed="rId4">
            <a:alphaModFix/>
          </a:blip>
          <a:srcRect b="0" l="0" r="0" t="0"/>
          <a:stretch/>
        </p:blipFill>
        <p:spPr>
          <a:xfrm>
            <a:off x="-1253" y="946969"/>
            <a:ext cx="2072214" cy="389806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4"/>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6" name="Google Shape;86;p4"/>
          <p:cNvSpPr txBox="1"/>
          <p:nvPr/>
        </p:nvSpPr>
        <p:spPr>
          <a:xfrm>
            <a:off x="1008062" y="3169972"/>
            <a:ext cx="6385796" cy="738664"/>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2400">
                <a:solidFill>
                  <a:schemeClr val="lt1"/>
                </a:solidFill>
                <a:latin typeface="Arial"/>
                <a:ea typeface="Arial"/>
                <a:cs typeface="Arial"/>
                <a:sym typeface="Arial"/>
              </a:rPr>
              <a:t>LA ESCALERA DE LA PARTICIPACIÓN: </a:t>
            </a:r>
            <a:endParaRPr/>
          </a:p>
          <a:p>
            <a:pPr indent="0" lvl="0" marL="0" marR="0" rtl="0" algn="l">
              <a:spcBef>
                <a:spcPts val="0"/>
              </a:spcBef>
              <a:spcAft>
                <a:spcPts val="0"/>
              </a:spcAft>
              <a:buNone/>
            </a:pPr>
            <a:r>
              <a:rPr b="1" lang="es-ES" sz="2400">
                <a:solidFill>
                  <a:schemeClr val="lt1"/>
                </a:solidFill>
                <a:latin typeface="Arial"/>
                <a:ea typeface="Arial"/>
                <a:cs typeface="Arial"/>
                <a:sym typeface="Arial"/>
              </a:rPr>
              <a:t>LOS 8 ESCALONES DE LA PARTICIPACIÓN</a:t>
            </a:r>
            <a:endParaRPr/>
          </a:p>
        </p:txBody>
      </p:sp>
      <p:pic>
        <p:nvPicPr>
          <p:cNvPr id="87" name="Google Shape;87;p4"/>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40"/>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44" name="Google Shape;544;p40"/>
          <p:cNvSpPr txBox="1"/>
          <p:nvPr/>
        </p:nvSpPr>
        <p:spPr>
          <a:xfrm>
            <a:off x="1330941" y="918373"/>
            <a:ext cx="5243595" cy="3662541"/>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400">
                <a:solidFill>
                  <a:schemeClr val="dk1"/>
                </a:solidFill>
                <a:latin typeface="Calibri"/>
                <a:ea typeface="Calibri"/>
                <a:cs typeface="Calibri"/>
                <a:sym typeface="Calibri"/>
              </a:rPr>
              <a:t>La Escalera de la Participación, creado por Sherry Arnstein, es un modelo estratégico para identificar qué tan activa es la participación o no de una persona o grupo de personas en nuestra sociedad. </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s-ES" sz="1400">
                <a:solidFill>
                  <a:schemeClr val="dk1"/>
                </a:solidFill>
                <a:latin typeface="Calibri"/>
                <a:ea typeface="Calibri"/>
                <a:cs typeface="Calibri"/>
                <a:sym typeface="Calibri"/>
              </a:rPr>
              <a:t>La participación de poblaciones como la niñez, la juventud y la tercera edad es fundamental para una sociedad democrática por los grandes aportes que representan las ideas de estos grupos poblacionales para mejorar la calidad de vida de toda la sociedad en general.  </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s-ES" sz="1400">
                <a:solidFill>
                  <a:schemeClr val="dk1"/>
                </a:solidFill>
                <a:latin typeface="Calibri"/>
                <a:ea typeface="Calibri"/>
                <a:cs typeface="Calibri"/>
                <a:sym typeface="Calibri"/>
              </a:rPr>
              <a:t>La participación de las personas vulnerables y/o en condiciones de desigualdad debe estar enfocada en acciones concretas que nos permitan acabar o disminuir con la vulnerabilidad y la desigualdad de estos grupos. </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s-ES" sz="1400">
                <a:solidFill>
                  <a:schemeClr val="dk1"/>
                </a:solidFill>
                <a:latin typeface="Calibri"/>
                <a:ea typeface="Calibri"/>
                <a:cs typeface="Calibri"/>
                <a:sym typeface="Calibri"/>
              </a:rPr>
              <a:t>El Estado debe fomentar diversos mecanismos desde las instituciones públicas para disminuir la desigualdad a través de la participación de todos los ciudadanos que quieran proponer iniciativas para mejorar nuestras sociedades. </a:t>
            </a:r>
            <a:endParaRPr/>
          </a:p>
        </p:txBody>
      </p:sp>
      <p:pic>
        <p:nvPicPr>
          <p:cNvPr id="545" name="Google Shape;545;p40"/>
          <p:cNvPicPr preferRelativeResize="0"/>
          <p:nvPr/>
        </p:nvPicPr>
        <p:blipFill rotWithShape="1">
          <a:blip r:embed="rId3">
            <a:alphaModFix/>
          </a:blip>
          <a:srcRect b="0" l="0" r="0" t="0"/>
          <a:stretch/>
        </p:blipFill>
        <p:spPr>
          <a:xfrm>
            <a:off x="1011260" y="954885"/>
            <a:ext cx="114138" cy="117546"/>
          </a:xfrm>
          <a:prstGeom prst="rect">
            <a:avLst/>
          </a:prstGeom>
          <a:noFill/>
          <a:ln>
            <a:noFill/>
          </a:ln>
        </p:spPr>
      </p:pic>
      <p:sp>
        <p:nvSpPr>
          <p:cNvPr id="546" name="Google Shape;546;p40"/>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547" name="Google Shape;547;p40"/>
          <p:cNvPicPr preferRelativeResize="0"/>
          <p:nvPr/>
        </p:nvPicPr>
        <p:blipFill rotWithShape="1">
          <a:blip r:embed="rId4">
            <a:alphaModFix amt="42000"/>
          </a:blip>
          <a:srcRect b="0" l="0" r="0" t="0"/>
          <a:stretch/>
        </p:blipFill>
        <p:spPr>
          <a:xfrm>
            <a:off x="6984999" y="3048772"/>
            <a:ext cx="1690689" cy="2185216"/>
          </a:xfrm>
          <a:prstGeom prst="rect">
            <a:avLst/>
          </a:prstGeom>
          <a:noFill/>
          <a:ln>
            <a:noFill/>
          </a:ln>
        </p:spPr>
      </p:pic>
      <p:sp>
        <p:nvSpPr>
          <p:cNvPr id="548" name="Google Shape;548;p40"/>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CONCLUSIONES </a:t>
            </a:r>
            <a:endParaRPr/>
          </a:p>
        </p:txBody>
      </p:sp>
      <p:pic>
        <p:nvPicPr>
          <p:cNvPr id="549" name="Google Shape;549;p40"/>
          <p:cNvPicPr preferRelativeResize="0"/>
          <p:nvPr/>
        </p:nvPicPr>
        <p:blipFill rotWithShape="1">
          <a:blip r:embed="rId3">
            <a:alphaModFix/>
          </a:blip>
          <a:srcRect b="0" l="0" r="0" t="0"/>
          <a:stretch/>
        </p:blipFill>
        <p:spPr>
          <a:xfrm>
            <a:off x="1011260" y="2900828"/>
            <a:ext cx="114138" cy="117546"/>
          </a:xfrm>
          <a:prstGeom prst="rect">
            <a:avLst/>
          </a:prstGeom>
          <a:noFill/>
          <a:ln>
            <a:noFill/>
          </a:ln>
        </p:spPr>
      </p:pic>
      <p:pic>
        <p:nvPicPr>
          <p:cNvPr id="550" name="Google Shape;550;p40"/>
          <p:cNvPicPr preferRelativeResize="0"/>
          <p:nvPr/>
        </p:nvPicPr>
        <p:blipFill rotWithShape="1">
          <a:blip r:embed="rId3">
            <a:alphaModFix/>
          </a:blip>
          <a:srcRect b="0" l="0" r="0" t="0"/>
          <a:stretch/>
        </p:blipFill>
        <p:spPr>
          <a:xfrm>
            <a:off x="1011260" y="1819172"/>
            <a:ext cx="114138" cy="117546"/>
          </a:xfrm>
          <a:prstGeom prst="rect">
            <a:avLst/>
          </a:prstGeom>
          <a:noFill/>
          <a:ln>
            <a:noFill/>
          </a:ln>
        </p:spPr>
      </p:pic>
      <p:pic>
        <p:nvPicPr>
          <p:cNvPr id="551" name="Google Shape;551;p40"/>
          <p:cNvPicPr preferRelativeResize="0"/>
          <p:nvPr/>
        </p:nvPicPr>
        <p:blipFill rotWithShape="1">
          <a:blip r:embed="rId3">
            <a:alphaModFix/>
          </a:blip>
          <a:srcRect b="0" l="0" r="0" t="0"/>
          <a:stretch/>
        </p:blipFill>
        <p:spPr>
          <a:xfrm>
            <a:off x="1011260" y="3741539"/>
            <a:ext cx="114138" cy="117546"/>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41"/>
          <p:cNvSpPr/>
          <p:nvPr/>
        </p:nvSpPr>
        <p:spPr>
          <a:xfrm>
            <a:off x="0" y="0"/>
            <a:ext cx="9144000" cy="5715000"/>
          </a:xfrm>
          <a:prstGeom prst="rect">
            <a:avLst/>
          </a:prstGeom>
          <a:solidFill>
            <a:srgbClr val="8DCB6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57" name="Google Shape;557;p41"/>
          <p:cNvSpPr txBox="1"/>
          <p:nvPr/>
        </p:nvSpPr>
        <p:spPr>
          <a:xfrm>
            <a:off x="2519363" y="2540738"/>
            <a:ext cx="4581728" cy="498598"/>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s-ES" sz="3600">
                <a:solidFill>
                  <a:schemeClr val="lt1"/>
                </a:solidFill>
                <a:latin typeface="Arial"/>
                <a:ea typeface="Arial"/>
                <a:cs typeface="Arial"/>
                <a:sym typeface="Arial"/>
              </a:rPr>
              <a:t>BIBLIOGRAFÍA</a:t>
            </a:r>
            <a:endParaRPr b="1" sz="3600">
              <a:solidFill>
                <a:schemeClr val="lt1"/>
              </a:solidFill>
              <a:latin typeface="Arial"/>
              <a:ea typeface="Arial"/>
              <a:cs typeface="Arial"/>
              <a:sym typeface="Arial"/>
            </a:endParaRPr>
          </a:p>
        </p:txBody>
      </p:sp>
      <p:pic>
        <p:nvPicPr>
          <p:cNvPr id="558" name="Google Shape;558;p41"/>
          <p:cNvPicPr preferRelativeResize="0"/>
          <p:nvPr/>
        </p:nvPicPr>
        <p:blipFill rotWithShape="1">
          <a:blip r:embed="rId3">
            <a:alphaModFix/>
          </a:blip>
          <a:srcRect b="0" l="0" r="0" t="0"/>
          <a:stretch/>
        </p:blipFill>
        <p:spPr>
          <a:xfrm>
            <a:off x="2528619" y="2194222"/>
            <a:ext cx="202176" cy="208211"/>
          </a:xfrm>
          <a:prstGeom prst="rect">
            <a:avLst/>
          </a:prstGeom>
          <a:noFill/>
          <a:ln>
            <a:noFill/>
          </a:ln>
        </p:spPr>
      </p:pic>
      <p:pic>
        <p:nvPicPr>
          <p:cNvPr id="559" name="Google Shape;559;p41"/>
          <p:cNvPicPr preferRelativeResize="0"/>
          <p:nvPr/>
        </p:nvPicPr>
        <p:blipFill rotWithShape="1">
          <a:blip r:embed="rId4">
            <a:alphaModFix/>
          </a:blip>
          <a:srcRect b="0" l="0" r="0" t="0"/>
          <a:stretch/>
        </p:blipFill>
        <p:spPr>
          <a:xfrm>
            <a:off x="0" y="946970"/>
            <a:ext cx="2072061" cy="3898064"/>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42"/>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66" name="Google Shape;566;p42"/>
          <p:cNvSpPr txBox="1"/>
          <p:nvPr/>
        </p:nvSpPr>
        <p:spPr>
          <a:xfrm>
            <a:off x="1279009" y="917823"/>
            <a:ext cx="5386968" cy="4308872"/>
          </a:xfrm>
          <a:prstGeom prst="rect">
            <a:avLst/>
          </a:prstGeom>
          <a:noFill/>
          <a:ln>
            <a:noFill/>
          </a:ln>
        </p:spPr>
        <p:txBody>
          <a:bodyPr anchorCtr="0" anchor="t" bIns="0" lIns="0" spcFirstLastPara="1" rIns="0" wrap="square" tIns="0">
            <a:spAutoFit/>
          </a:bodyPr>
          <a:lstStyle/>
          <a:p>
            <a:pPr indent="-7938" lvl="0" marL="7938" marR="0" rtl="0" algn="l">
              <a:spcBef>
                <a:spcPts val="0"/>
              </a:spcBef>
              <a:spcAft>
                <a:spcPts val="0"/>
              </a:spcAft>
              <a:buNone/>
            </a:pPr>
            <a:r>
              <a:rPr lang="es-ES" sz="1400">
                <a:solidFill>
                  <a:schemeClr val="dk1"/>
                </a:solidFill>
                <a:latin typeface="Calibri"/>
                <a:ea typeface="Calibri"/>
                <a:cs typeface="Calibri"/>
                <a:sym typeface="Calibri"/>
              </a:rPr>
              <a:t>Avendaño, Fanor. Manual de participación ciudadana. Managua, 2006. </a:t>
            </a:r>
            <a:endParaRPr/>
          </a:p>
          <a:p>
            <a:pPr indent="-7938" lvl="0" marL="7938" marR="0" rtl="0" algn="l">
              <a:spcBef>
                <a:spcPts val="0"/>
              </a:spcBef>
              <a:spcAft>
                <a:spcPts val="0"/>
              </a:spcAft>
              <a:buNone/>
            </a:pPr>
            <a:r>
              <a:t/>
            </a:r>
            <a:endParaRPr sz="1400">
              <a:solidFill>
                <a:schemeClr val="dk1"/>
              </a:solidFill>
              <a:latin typeface="Calibri"/>
              <a:ea typeface="Calibri"/>
              <a:cs typeface="Calibri"/>
              <a:sym typeface="Calibri"/>
            </a:endParaRPr>
          </a:p>
          <a:p>
            <a:pPr indent="-7938" lvl="0" marL="7938" marR="0" rtl="0" algn="l">
              <a:spcBef>
                <a:spcPts val="0"/>
              </a:spcBef>
              <a:spcAft>
                <a:spcPts val="0"/>
              </a:spcAft>
              <a:buNone/>
            </a:pPr>
            <a:r>
              <a:rPr lang="es-ES" sz="1400">
                <a:solidFill>
                  <a:schemeClr val="dk1"/>
                </a:solidFill>
                <a:latin typeface="Calibri"/>
                <a:ea typeface="Calibri"/>
                <a:cs typeface="Calibri"/>
                <a:sym typeface="Calibri"/>
              </a:rPr>
              <a:t>Arnstein, Sherry. “A ladder of citizen participation”. En: Journal of the American Institute of Planners, vol. 35, N° 4. Chicago, 1969.</a:t>
            </a:r>
            <a:endParaRPr/>
          </a:p>
          <a:p>
            <a:pPr indent="-7938" lvl="0" marL="7938" marR="0" rtl="0" algn="l">
              <a:spcBef>
                <a:spcPts val="0"/>
              </a:spcBef>
              <a:spcAft>
                <a:spcPts val="0"/>
              </a:spcAft>
              <a:buNone/>
            </a:pPr>
            <a:r>
              <a:t/>
            </a:r>
            <a:endParaRPr sz="1400">
              <a:solidFill>
                <a:schemeClr val="dk1"/>
              </a:solidFill>
              <a:latin typeface="Calibri"/>
              <a:ea typeface="Calibri"/>
              <a:cs typeface="Calibri"/>
              <a:sym typeface="Calibri"/>
            </a:endParaRPr>
          </a:p>
          <a:p>
            <a:pPr indent="-7938" lvl="0" marL="7938" marR="0" rtl="0" algn="l">
              <a:spcBef>
                <a:spcPts val="0"/>
              </a:spcBef>
              <a:spcAft>
                <a:spcPts val="0"/>
              </a:spcAft>
              <a:buNone/>
            </a:pPr>
            <a:r>
              <a:rPr lang="es-ES" sz="1400">
                <a:solidFill>
                  <a:schemeClr val="dk1"/>
                </a:solidFill>
                <a:latin typeface="Calibri"/>
                <a:ea typeface="Calibri"/>
                <a:cs typeface="Calibri"/>
                <a:sym typeface="Calibri"/>
              </a:rPr>
              <a:t>Hart, Roger A. La participación de los niños: De la participación simbólica a la participación auténtica. Bogotá, 1993.</a:t>
            </a:r>
            <a:endParaRPr/>
          </a:p>
          <a:p>
            <a:pPr indent="-7938" lvl="0" marL="7938" marR="0" rtl="0" algn="l">
              <a:spcBef>
                <a:spcPts val="0"/>
              </a:spcBef>
              <a:spcAft>
                <a:spcPts val="0"/>
              </a:spcAft>
              <a:buNone/>
            </a:pPr>
            <a:r>
              <a:t/>
            </a:r>
            <a:endParaRPr sz="1400">
              <a:solidFill>
                <a:schemeClr val="dk1"/>
              </a:solidFill>
              <a:latin typeface="Calibri"/>
              <a:ea typeface="Calibri"/>
              <a:cs typeface="Calibri"/>
              <a:sym typeface="Calibri"/>
            </a:endParaRPr>
          </a:p>
          <a:p>
            <a:pPr indent="-7938" lvl="0" marL="7938" marR="0" rtl="0" algn="l">
              <a:spcBef>
                <a:spcPts val="0"/>
              </a:spcBef>
              <a:spcAft>
                <a:spcPts val="0"/>
              </a:spcAft>
              <a:buNone/>
            </a:pPr>
            <a:r>
              <a:rPr lang="es-ES" sz="1400">
                <a:solidFill>
                  <a:schemeClr val="dk1"/>
                </a:solidFill>
                <a:latin typeface="Calibri"/>
                <a:ea typeface="Calibri"/>
                <a:cs typeface="Calibri"/>
                <a:sym typeface="Calibri"/>
              </a:rPr>
              <a:t>Estrada, María Victoria; Madrid-Malo, Edda; y Gil, Luz Marina. La participación está en juego. Bogotá, 2000. </a:t>
            </a:r>
            <a:endParaRPr/>
          </a:p>
          <a:p>
            <a:pPr indent="-7938" lvl="0" marL="7938" marR="0" rtl="0" algn="l">
              <a:spcBef>
                <a:spcPts val="0"/>
              </a:spcBef>
              <a:spcAft>
                <a:spcPts val="0"/>
              </a:spcAft>
              <a:buNone/>
            </a:pPr>
            <a:r>
              <a:t/>
            </a:r>
            <a:endParaRPr sz="1400">
              <a:solidFill>
                <a:schemeClr val="dk1"/>
              </a:solidFill>
              <a:latin typeface="Calibri"/>
              <a:ea typeface="Calibri"/>
              <a:cs typeface="Calibri"/>
              <a:sym typeface="Calibri"/>
            </a:endParaRPr>
          </a:p>
          <a:p>
            <a:pPr indent="-7938" lvl="0" marL="7938" marR="0" rtl="0" algn="l">
              <a:spcBef>
                <a:spcPts val="0"/>
              </a:spcBef>
              <a:spcAft>
                <a:spcPts val="0"/>
              </a:spcAft>
              <a:buNone/>
            </a:pPr>
            <a:r>
              <a:rPr lang="es-ES" sz="1400">
                <a:solidFill>
                  <a:schemeClr val="dk1"/>
                </a:solidFill>
                <a:latin typeface="Calibri"/>
                <a:ea typeface="Calibri"/>
                <a:cs typeface="Calibri"/>
                <a:sym typeface="Calibri"/>
              </a:rPr>
              <a:t>Khan, Mehr. “Prefacio”. En: La participación de niños y adolescentes en el contexto de la Convención sobre los derechos del niño: visiones y perspectivas. Bogotá, 1998.   </a:t>
            </a:r>
            <a:endParaRPr/>
          </a:p>
          <a:p>
            <a:pPr indent="-7938" lvl="0" marL="7938" marR="0" rtl="0" algn="l">
              <a:spcBef>
                <a:spcPts val="0"/>
              </a:spcBef>
              <a:spcAft>
                <a:spcPts val="0"/>
              </a:spcAft>
              <a:buNone/>
            </a:pPr>
            <a:r>
              <a:t/>
            </a:r>
            <a:endParaRPr sz="1400">
              <a:solidFill>
                <a:schemeClr val="dk1"/>
              </a:solidFill>
              <a:latin typeface="Calibri"/>
              <a:ea typeface="Calibri"/>
              <a:cs typeface="Calibri"/>
              <a:sym typeface="Calibri"/>
            </a:endParaRPr>
          </a:p>
          <a:p>
            <a:pPr indent="-7938" lvl="0" marL="7938" marR="0" rtl="0" algn="l">
              <a:spcBef>
                <a:spcPts val="0"/>
              </a:spcBef>
              <a:spcAft>
                <a:spcPts val="0"/>
              </a:spcAft>
              <a:buNone/>
            </a:pPr>
            <a:r>
              <a:rPr lang="es-ES" sz="1400">
                <a:solidFill>
                  <a:schemeClr val="dk1"/>
                </a:solidFill>
                <a:latin typeface="Calibri"/>
                <a:ea typeface="Calibri"/>
                <a:cs typeface="Calibri"/>
                <a:sym typeface="Calibri"/>
              </a:rPr>
              <a:t>Rojas, Humberto. “Promoviendo la participación de niñas, niños, adolescentes y jóvenes: Las experiencias de Aquitania y CORABASTOS, Colombia”. En: La participación de niños y adolescentes en el contexto de la Convención sobre los derechos del niño: visiones y perspectivas. Bogotá, 1998. </a:t>
            </a:r>
            <a:endParaRPr/>
          </a:p>
        </p:txBody>
      </p:sp>
      <p:pic>
        <p:nvPicPr>
          <p:cNvPr id="567" name="Google Shape;567;p42"/>
          <p:cNvPicPr preferRelativeResize="0"/>
          <p:nvPr/>
        </p:nvPicPr>
        <p:blipFill rotWithShape="1">
          <a:blip r:embed="rId3">
            <a:alphaModFix/>
          </a:blip>
          <a:srcRect b="0" l="0" r="0" t="0"/>
          <a:stretch/>
        </p:blipFill>
        <p:spPr>
          <a:xfrm>
            <a:off x="1008064" y="959114"/>
            <a:ext cx="103867" cy="106967"/>
          </a:xfrm>
          <a:prstGeom prst="rect">
            <a:avLst/>
          </a:prstGeom>
          <a:noFill/>
          <a:ln>
            <a:noFill/>
          </a:ln>
        </p:spPr>
      </p:pic>
      <p:sp>
        <p:nvSpPr>
          <p:cNvPr id="568" name="Google Shape;568;p42"/>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569" name="Google Shape;569;p42"/>
          <p:cNvPicPr preferRelativeResize="0"/>
          <p:nvPr/>
        </p:nvPicPr>
        <p:blipFill rotWithShape="1">
          <a:blip r:embed="rId4">
            <a:alphaModFix amt="42000"/>
          </a:blip>
          <a:srcRect b="0" l="0" r="0" t="0"/>
          <a:stretch/>
        </p:blipFill>
        <p:spPr>
          <a:xfrm>
            <a:off x="6985000" y="3036889"/>
            <a:ext cx="1690688" cy="2197100"/>
          </a:xfrm>
          <a:prstGeom prst="rect">
            <a:avLst/>
          </a:prstGeom>
          <a:noFill/>
          <a:ln>
            <a:noFill/>
          </a:ln>
        </p:spPr>
      </p:pic>
      <p:sp>
        <p:nvSpPr>
          <p:cNvPr id="570" name="Google Shape;570;p42"/>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BIBLIOGRAFÍA</a:t>
            </a:r>
            <a:endParaRPr/>
          </a:p>
        </p:txBody>
      </p:sp>
      <p:pic>
        <p:nvPicPr>
          <p:cNvPr id="571" name="Google Shape;571;p42"/>
          <p:cNvPicPr preferRelativeResize="0"/>
          <p:nvPr/>
        </p:nvPicPr>
        <p:blipFill rotWithShape="1">
          <a:blip r:embed="rId3">
            <a:alphaModFix/>
          </a:blip>
          <a:srcRect b="0" l="0" r="0" t="0"/>
          <a:stretch/>
        </p:blipFill>
        <p:spPr>
          <a:xfrm>
            <a:off x="1014900" y="2029738"/>
            <a:ext cx="103867" cy="106967"/>
          </a:xfrm>
          <a:prstGeom prst="rect">
            <a:avLst/>
          </a:prstGeom>
          <a:noFill/>
          <a:ln>
            <a:noFill/>
          </a:ln>
        </p:spPr>
      </p:pic>
      <p:pic>
        <p:nvPicPr>
          <p:cNvPr id="572" name="Google Shape;572;p42"/>
          <p:cNvPicPr preferRelativeResize="0"/>
          <p:nvPr/>
        </p:nvPicPr>
        <p:blipFill rotWithShape="1">
          <a:blip r:embed="rId3">
            <a:alphaModFix/>
          </a:blip>
          <a:srcRect b="0" l="0" r="0" t="0"/>
          <a:stretch/>
        </p:blipFill>
        <p:spPr>
          <a:xfrm>
            <a:off x="1008064" y="1402893"/>
            <a:ext cx="103867" cy="106967"/>
          </a:xfrm>
          <a:prstGeom prst="rect">
            <a:avLst/>
          </a:prstGeom>
          <a:noFill/>
          <a:ln>
            <a:noFill/>
          </a:ln>
        </p:spPr>
      </p:pic>
      <p:pic>
        <p:nvPicPr>
          <p:cNvPr id="573" name="Google Shape;573;p42"/>
          <p:cNvPicPr preferRelativeResize="0"/>
          <p:nvPr/>
        </p:nvPicPr>
        <p:blipFill rotWithShape="1">
          <a:blip r:embed="rId3">
            <a:alphaModFix/>
          </a:blip>
          <a:srcRect b="0" l="0" r="0" t="0"/>
          <a:stretch/>
        </p:blipFill>
        <p:spPr>
          <a:xfrm>
            <a:off x="1014900" y="2675633"/>
            <a:ext cx="103867" cy="106967"/>
          </a:xfrm>
          <a:prstGeom prst="rect">
            <a:avLst/>
          </a:prstGeom>
          <a:noFill/>
          <a:ln>
            <a:noFill/>
          </a:ln>
        </p:spPr>
      </p:pic>
      <p:pic>
        <p:nvPicPr>
          <p:cNvPr id="574" name="Google Shape;574;p42"/>
          <p:cNvPicPr preferRelativeResize="0"/>
          <p:nvPr/>
        </p:nvPicPr>
        <p:blipFill rotWithShape="1">
          <a:blip r:embed="rId3">
            <a:alphaModFix/>
          </a:blip>
          <a:srcRect b="0" l="0" r="0" t="0"/>
          <a:stretch/>
        </p:blipFill>
        <p:spPr>
          <a:xfrm>
            <a:off x="1014900" y="3308477"/>
            <a:ext cx="103867" cy="106967"/>
          </a:xfrm>
          <a:prstGeom prst="rect">
            <a:avLst/>
          </a:prstGeom>
          <a:noFill/>
          <a:ln>
            <a:noFill/>
          </a:ln>
        </p:spPr>
      </p:pic>
      <p:pic>
        <p:nvPicPr>
          <p:cNvPr id="575" name="Google Shape;575;p42"/>
          <p:cNvPicPr preferRelativeResize="0"/>
          <p:nvPr/>
        </p:nvPicPr>
        <p:blipFill rotWithShape="1">
          <a:blip r:embed="rId3">
            <a:alphaModFix/>
          </a:blip>
          <a:srcRect b="0" l="0" r="0" t="0"/>
          <a:stretch/>
        </p:blipFill>
        <p:spPr>
          <a:xfrm>
            <a:off x="1014900" y="4174062"/>
            <a:ext cx="103867" cy="106967"/>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43"/>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82" name="Google Shape;582;p43"/>
          <p:cNvSpPr txBox="1"/>
          <p:nvPr/>
        </p:nvSpPr>
        <p:spPr>
          <a:xfrm>
            <a:off x="1279008" y="917823"/>
            <a:ext cx="5359535" cy="3877985"/>
          </a:xfrm>
          <a:prstGeom prst="rect">
            <a:avLst/>
          </a:prstGeom>
          <a:noFill/>
          <a:ln>
            <a:noFill/>
          </a:ln>
        </p:spPr>
        <p:txBody>
          <a:bodyPr anchorCtr="0" anchor="t" bIns="0" lIns="0" spcFirstLastPara="1" rIns="0" wrap="square" tIns="0">
            <a:spAutoFit/>
          </a:bodyPr>
          <a:lstStyle/>
          <a:p>
            <a:pPr indent="-7938" lvl="0" marL="7938" marR="0" rtl="0" algn="l">
              <a:spcBef>
                <a:spcPts val="0"/>
              </a:spcBef>
              <a:spcAft>
                <a:spcPts val="0"/>
              </a:spcAft>
              <a:buNone/>
            </a:pPr>
            <a:r>
              <a:rPr lang="es-ES" sz="1400">
                <a:solidFill>
                  <a:schemeClr val="dk1"/>
                </a:solidFill>
                <a:latin typeface="Calibri"/>
                <a:ea typeface="Calibri"/>
                <a:cs typeface="Calibri"/>
                <a:sym typeface="Calibri"/>
              </a:rPr>
              <a:t>Adorna, Cecilio. “Prólogo”. En: La participación de niños y adolescentes en el contexto de la Convención sobre los Derechos del Niño: visiones y perspectivas Bogotá, 1998. </a:t>
            </a:r>
            <a:endParaRPr/>
          </a:p>
          <a:p>
            <a:pPr indent="-7938" lvl="0" marL="7938" marR="0" rtl="0" algn="l">
              <a:spcBef>
                <a:spcPts val="0"/>
              </a:spcBef>
              <a:spcAft>
                <a:spcPts val="0"/>
              </a:spcAft>
              <a:buNone/>
            </a:pPr>
            <a:r>
              <a:t/>
            </a:r>
            <a:endParaRPr sz="1400">
              <a:solidFill>
                <a:schemeClr val="dk1"/>
              </a:solidFill>
              <a:latin typeface="Calibri"/>
              <a:ea typeface="Calibri"/>
              <a:cs typeface="Calibri"/>
              <a:sym typeface="Calibri"/>
            </a:endParaRPr>
          </a:p>
          <a:p>
            <a:pPr indent="-7938" lvl="0" marL="7938" marR="0" rtl="0" algn="l">
              <a:spcBef>
                <a:spcPts val="0"/>
              </a:spcBef>
              <a:spcAft>
                <a:spcPts val="0"/>
              </a:spcAft>
              <a:buNone/>
            </a:pPr>
            <a:r>
              <a:rPr lang="es-ES" sz="1400">
                <a:solidFill>
                  <a:schemeClr val="dk1"/>
                </a:solidFill>
                <a:latin typeface="Calibri"/>
                <a:ea typeface="Calibri"/>
                <a:cs typeface="Calibri"/>
                <a:sym typeface="Calibri"/>
              </a:rPr>
              <a:t>Crowley, Peter. “Participación infantil: para una definición del marco conceptual”. En: La participación de niños y adolescentes en el contexto de la Convención sobre los Derechos del Niño: visiones y perspectivas. Bogotá, 1998. </a:t>
            </a:r>
            <a:endParaRPr/>
          </a:p>
          <a:p>
            <a:pPr indent="-7938" lvl="0" marL="7938" marR="0" rtl="0" algn="l">
              <a:spcBef>
                <a:spcPts val="0"/>
              </a:spcBef>
              <a:spcAft>
                <a:spcPts val="0"/>
              </a:spcAft>
              <a:buNone/>
            </a:pPr>
            <a:r>
              <a:t/>
            </a:r>
            <a:endParaRPr sz="1400">
              <a:solidFill>
                <a:schemeClr val="dk1"/>
              </a:solidFill>
              <a:latin typeface="Calibri"/>
              <a:ea typeface="Calibri"/>
              <a:cs typeface="Calibri"/>
              <a:sym typeface="Calibri"/>
            </a:endParaRPr>
          </a:p>
          <a:p>
            <a:pPr indent="-7938" lvl="0" marL="7938" marR="0" rtl="0" algn="l">
              <a:spcBef>
                <a:spcPts val="0"/>
              </a:spcBef>
              <a:spcAft>
                <a:spcPts val="0"/>
              </a:spcAft>
              <a:buNone/>
            </a:pPr>
            <a:r>
              <a:rPr lang="es-ES" sz="1400">
                <a:solidFill>
                  <a:srgbClr val="262626"/>
                </a:solidFill>
                <a:latin typeface="Calibri"/>
                <a:ea typeface="Calibri"/>
                <a:cs typeface="Calibri"/>
                <a:sym typeface="Calibri"/>
              </a:rPr>
              <a:t>Borile, Mónica Elba. Empoderamiento y participación juvenil</a:t>
            </a:r>
            <a:r>
              <a:rPr i="1" lang="es-ES" sz="1400">
                <a:solidFill>
                  <a:srgbClr val="262626"/>
                </a:solidFill>
                <a:latin typeface="Calibri"/>
                <a:ea typeface="Calibri"/>
                <a:cs typeface="Calibri"/>
                <a:sym typeface="Calibri"/>
              </a:rPr>
              <a:t>. </a:t>
            </a:r>
            <a:br>
              <a:rPr i="1" lang="es-ES" sz="1400">
                <a:solidFill>
                  <a:srgbClr val="262626"/>
                </a:solidFill>
                <a:latin typeface="Calibri"/>
                <a:ea typeface="Calibri"/>
                <a:cs typeface="Calibri"/>
                <a:sym typeface="Calibri"/>
              </a:rPr>
            </a:br>
            <a:r>
              <a:rPr lang="es-ES" sz="1400">
                <a:solidFill>
                  <a:srgbClr val="262626"/>
                </a:solidFill>
                <a:latin typeface="Calibri"/>
                <a:ea typeface="Calibri"/>
                <a:cs typeface="Calibri"/>
                <a:sym typeface="Calibri"/>
              </a:rPr>
              <a:t>Río Negro, 2011. </a:t>
            </a:r>
            <a:endParaRPr/>
          </a:p>
          <a:p>
            <a:pPr indent="-7938" lvl="0" marL="7938" marR="0" rtl="0" algn="l">
              <a:spcBef>
                <a:spcPts val="0"/>
              </a:spcBef>
              <a:spcAft>
                <a:spcPts val="0"/>
              </a:spcAft>
              <a:buNone/>
            </a:pPr>
            <a:r>
              <a:t/>
            </a:r>
            <a:endParaRPr sz="1400">
              <a:solidFill>
                <a:srgbClr val="262626"/>
              </a:solidFill>
              <a:latin typeface="Calibri"/>
              <a:ea typeface="Calibri"/>
              <a:cs typeface="Calibri"/>
              <a:sym typeface="Calibri"/>
            </a:endParaRPr>
          </a:p>
          <a:p>
            <a:pPr indent="-7938" lvl="0" marL="7938" marR="0" rtl="0" algn="l">
              <a:spcBef>
                <a:spcPts val="0"/>
              </a:spcBef>
              <a:spcAft>
                <a:spcPts val="0"/>
              </a:spcAft>
              <a:buNone/>
            </a:pPr>
            <a:r>
              <a:rPr lang="es-ES" sz="1400">
                <a:solidFill>
                  <a:srgbClr val="262626"/>
                </a:solidFill>
                <a:latin typeface="Calibri"/>
                <a:ea typeface="Calibri"/>
                <a:cs typeface="Calibri"/>
                <a:sym typeface="Calibri"/>
              </a:rPr>
              <a:t>Mendía Gallardo, Rafael. Animación sociocultural de la vida diaria en la tercera edad. País Vasco, 1991.</a:t>
            </a:r>
            <a:endParaRPr/>
          </a:p>
          <a:p>
            <a:pPr indent="-7938" lvl="0" marL="7938" marR="0" rtl="0" algn="l">
              <a:spcBef>
                <a:spcPts val="0"/>
              </a:spcBef>
              <a:spcAft>
                <a:spcPts val="0"/>
              </a:spcAft>
              <a:buNone/>
            </a:pPr>
            <a:r>
              <a:t/>
            </a:r>
            <a:endParaRPr sz="1400">
              <a:solidFill>
                <a:srgbClr val="262626"/>
              </a:solidFill>
              <a:latin typeface="Calibri"/>
              <a:ea typeface="Calibri"/>
              <a:cs typeface="Calibri"/>
              <a:sym typeface="Calibri"/>
            </a:endParaRPr>
          </a:p>
          <a:p>
            <a:pPr indent="-7938" lvl="0" marL="7938" marR="0" rtl="0" algn="l">
              <a:spcBef>
                <a:spcPts val="0"/>
              </a:spcBef>
              <a:spcAft>
                <a:spcPts val="0"/>
              </a:spcAft>
              <a:buNone/>
            </a:pPr>
            <a:r>
              <a:rPr lang="es-ES" sz="1400">
                <a:solidFill>
                  <a:srgbClr val="262626"/>
                </a:solidFill>
                <a:latin typeface="Calibri"/>
                <a:ea typeface="Calibri"/>
                <a:cs typeface="Calibri"/>
                <a:sym typeface="Calibri"/>
              </a:rPr>
              <a:t>Cevallos Sarzosa, Mayra. Exclusión del adulto mayor en programas sociales de la Parroquia de Conocoto, período 2011-2012 y sus efectos en la calidad de vida. Quito, 2013.  </a:t>
            </a:r>
            <a:endParaRPr/>
          </a:p>
        </p:txBody>
      </p:sp>
      <p:pic>
        <p:nvPicPr>
          <p:cNvPr id="583" name="Google Shape;583;p43"/>
          <p:cNvPicPr preferRelativeResize="0"/>
          <p:nvPr/>
        </p:nvPicPr>
        <p:blipFill rotWithShape="1">
          <a:blip r:embed="rId3">
            <a:alphaModFix/>
          </a:blip>
          <a:srcRect b="0" l="0" r="0" t="0"/>
          <a:stretch/>
        </p:blipFill>
        <p:spPr>
          <a:xfrm>
            <a:off x="1008064" y="959114"/>
            <a:ext cx="103867" cy="106967"/>
          </a:xfrm>
          <a:prstGeom prst="rect">
            <a:avLst/>
          </a:prstGeom>
          <a:noFill/>
          <a:ln>
            <a:noFill/>
          </a:ln>
        </p:spPr>
      </p:pic>
      <p:sp>
        <p:nvSpPr>
          <p:cNvPr id="584" name="Google Shape;584;p43"/>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585" name="Google Shape;585;p43"/>
          <p:cNvPicPr preferRelativeResize="0"/>
          <p:nvPr/>
        </p:nvPicPr>
        <p:blipFill rotWithShape="1">
          <a:blip r:embed="rId4">
            <a:alphaModFix amt="42000"/>
          </a:blip>
          <a:srcRect b="0" l="0" r="0" t="0"/>
          <a:stretch/>
        </p:blipFill>
        <p:spPr>
          <a:xfrm>
            <a:off x="6985000" y="3036889"/>
            <a:ext cx="1690688" cy="2197100"/>
          </a:xfrm>
          <a:prstGeom prst="rect">
            <a:avLst/>
          </a:prstGeom>
          <a:noFill/>
          <a:ln>
            <a:noFill/>
          </a:ln>
        </p:spPr>
      </p:pic>
      <p:sp>
        <p:nvSpPr>
          <p:cNvPr id="586" name="Google Shape;586;p43"/>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BIBLIOGRAFÍA</a:t>
            </a:r>
            <a:endParaRPr/>
          </a:p>
        </p:txBody>
      </p:sp>
      <p:pic>
        <p:nvPicPr>
          <p:cNvPr id="587" name="Google Shape;587;p43"/>
          <p:cNvPicPr preferRelativeResize="0"/>
          <p:nvPr/>
        </p:nvPicPr>
        <p:blipFill rotWithShape="1">
          <a:blip r:embed="rId3">
            <a:alphaModFix/>
          </a:blip>
          <a:srcRect b="0" l="0" r="0" t="0"/>
          <a:stretch/>
        </p:blipFill>
        <p:spPr>
          <a:xfrm>
            <a:off x="1014900" y="1829141"/>
            <a:ext cx="103867" cy="106967"/>
          </a:xfrm>
          <a:prstGeom prst="rect">
            <a:avLst/>
          </a:prstGeom>
          <a:noFill/>
          <a:ln>
            <a:noFill/>
          </a:ln>
        </p:spPr>
      </p:pic>
      <p:pic>
        <p:nvPicPr>
          <p:cNvPr id="588" name="Google Shape;588;p43"/>
          <p:cNvPicPr preferRelativeResize="0"/>
          <p:nvPr/>
        </p:nvPicPr>
        <p:blipFill rotWithShape="1">
          <a:blip r:embed="rId3">
            <a:alphaModFix/>
          </a:blip>
          <a:srcRect b="0" l="0" r="0" t="0"/>
          <a:stretch/>
        </p:blipFill>
        <p:spPr>
          <a:xfrm>
            <a:off x="1014900" y="2884966"/>
            <a:ext cx="103867" cy="106967"/>
          </a:xfrm>
          <a:prstGeom prst="rect">
            <a:avLst/>
          </a:prstGeom>
          <a:noFill/>
          <a:ln>
            <a:noFill/>
          </a:ln>
        </p:spPr>
      </p:pic>
      <p:pic>
        <p:nvPicPr>
          <p:cNvPr id="589" name="Google Shape;589;p43"/>
          <p:cNvPicPr preferRelativeResize="0"/>
          <p:nvPr/>
        </p:nvPicPr>
        <p:blipFill rotWithShape="1">
          <a:blip r:embed="rId3">
            <a:alphaModFix/>
          </a:blip>
          <a:srcRect b="0" l="0" r="0" t="0"/>
          <a:stretch/>
        </p:blipFill>
        <p:spPr>
          <a:xfrm>
            <a:off x="1014900" y="3525606"/>
            <a:ext cx="103867" cy="106967"/>
          </a:xfrm>
          <a:prstGeom prst="rect">
            <a:avLst/>
          </a:prstGeom>
          <a:noFill/>
          <a:ln>
            <a:noFill/>
          </a:ln>
        </p:spPr>
      </p:pic>
      <p:pic>
        <p:nvPicPr>
          <p:cNvPr id="590" name="Google Shape;590;p43"/>
          <p:cNvPicPr preferRelativeResize="0"/>
          <p:nvPr/>
        </p:nvPicPr>
        <p:blipFill rotWithShape="1">
          <a:blip r:embed="rId3">
            <a:alphaModFix/>
          </a:blip>
          <a:srcRect b="0" l="0" r="0" t="0"/>
          <a:stretch/>
        </p:blipFill>
        <p:spPr>
          <a:xfrm>
            <a:off x="1014900" y="4174062"/>
            <a:ext cx="103867" cy="106967"/>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44"/>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97" name="Google Shape;597;p44"/>
          <p:cNvSpPr txBox="1"/>
          <p:nvPr/>
        </p:nvSpPr>
        <p:spPr>
          <a:xfrm>
            <a:off x="1279008" y="917823"/>
            <a:ext cx="5578991" cy="3662541"/>
          </a:xfrm>
          <a:prstGeom prst="rect">
            <a:avLst/>
          </a:prstGeom>
          <a:noFill/>
          <a:ln>
            <a:noFill/>
          </a:ln>
        </p:spPr>
        <p:txBody>
          <a:bodyPr anchorCtr="0" anchor="t" bIns="0" lIns="0" spcFirstLastPara="1" rIns="0" wrap="square" tIns="0">
            <a:spAutoFit/>
          </a:bodyPr>
          <a:lstStyle/>
          <a:p>
            <a:pPr indent="-7938" lvl="0" marL="7938" marR="0" rtl="0" algn="l">
              <a:spcBef>
                <a:spcPts val="0"/>
              </a:spcBef>
              <a:spcAft>
                <a:spcPts val="0"/>
              </a:spcAft>
              <a:buNone/>
            </a:pPr>
            <a:r>
              <a:rPr lang="es-ES" sz="1400">
                <a:solidFill>
                  <a:srgbClr val="262626"/>
                </a:solidFill>
                <a:latin typeface="Calibri"/>
                <a:ea typeface="Calibri"/>
                <a:cs typeface="Calibri"/>
                <a:sym typeface="Calibri"/>
              </a:rPr>
              <a:t>Araujo González, Rafael. “Vulnerabilidad y riesgo en salud: ¿dos conceptos concomitantes?”. En: Revista Novedades en Población, vol. 11, N° 21. La Habana, 2015.</a:t>
            </a:r>
            <a:endParaRPr/>
          </a:p>
          <a:p>
            <a:pPr indent="-7938" lvl="0" marL="7938" marR="0" rtl="0" algn="l">
              <a:spcBef>
                <a:spcPts val="0"/>
              </a:spcBef>
              <a:spcAft>
                <a:spcPts val="0"/>
              </a:spcAft>
              <a:buNone/>
            </a:pPr>
            <a:r>
              <a:t/>
            </a:r>
            <a:endParaRPr sz="1400">
              <a:solidFill>
                <a:srgbClr val="262626"/>
              </a:solidFill>
              <a:latin typeface="Calibri"/>
              <a:ea typeface="Calibri"/>
              <a:cs typeface="Calibri"/>
              <a:sym typeface="Calibri"/>
            </a:endParaRPr>
          </a:p>
          <a:p>
            <a:pPr indent="-7938" lvl="0" marL="7938" marR="0" rtl="0" algn="l">
              <a:spcBef>
                <a:spcPts val="0"/>
              </a:spcBef>
              <a:spcAft>
                <a:spcPts val="0"/>
              </a:spcAft>
              <a:buNone/>
            </a:pPr>
            <a:r>
              <a:rPr lang="es-ES" sz="1400">
                <a:solidFill>
                  <a:schemeClr val="dk1"/>
                </a:solidFill>
                <a:latin typeface="Calibri"/>
                <a:ea typeface="Calibri"/>
                <a:cs typeface="Calibri"/>
                <a:sym typeface="Calibri"/>
              </a:rPr>
              <a:t>López Martín, Antonia. Marco jurídico y análisis de la sociedad española ante la violencia de género. Madrid, 2017.  </a:t>
            </a:r>
            <a:endParaRPr/>
          </a:p>
          <a:p>
            <a:pPr indent="-7938" lvl="0" marL="7938" marR="0" rtl="0" algn="l">
              <a:spcBef>
                <a:spcPts val="0"/>
              </a:spcBef>
              <a:spcAft>
                <a:spcPts val="0"/>
              </a:spcAft>
              <a:buNone/>
            </a:pPr>
            <a:r>
              <a:t/>
            </a:r>
            <a:endParaRPr sz="1400">
              <a:solidFill>
                <a:schemeClr val="dk1"/>
              </a:solidFill>
              <a:latin typeface="Calibri"/>
              <a:ea typeface="Calibri"/>
              <a:cs typeface="Calibri"/>
              <a:sym typeface="Calibri"/>
            </a:endParaRPr>
          </a:p>
          <a:p>
            <a:pPr indent="-7938" lvl="0" marL="7938" marR="0" rtl="0" algn="l">
              <a:spcBef>
                <a:spcPts val="0"/>
              </a:spcBef>
              <a:spcAft>
                <a:spcPts val="0"/>
              </a:spcAft>
              <a:buNone/>
            </a:pPr>
            <a:r>
              <a:rPr lang="es-ES" sz="1400">
                <a:solidFill>
                  <a:schemeClr val="dk1"/>
                </a:solidFill>
                <a:latin typeface="Calibri"/>
                <a:ea typeface="Calibri"/>
                <a:cs typeface="Calibri"/>
                <a:sym typeface="Calibri"/>
              </a:rPr>
              <a:t>Silva, Manuel Carlos. “Desigualdad y exclusión social: de breve revisitación a una síntesis proteórica”. En: Revista de Investigaciones Políticas y Sociales, vol. 9, N° 1. Santiago de Compostela, 2010.</a:t>
            </a:r>
            <a:endParaRPr/>
          </a:p>
          <a:p>
            <a:pPr indent="-7938" lvl="0" marL="7938" marR="0" rtl="0" algn="l">
              <a:spcBef>
                <a:spcPts val="0"/>
              </a:spcBef>
              <a:spcAft>
                <a:spcPts val="0"/>
              </a:spcAft>
              <a:buNone/>
            </a:pPr>
            <a:r>
              <a:t/>
            </a:r>
            <a:endParaRPr sz="1400">
              <a:solidFill>
                <a:schemeClr val="dk1"/>
              </a:solidFill>
              <a:latin typeface="Calibri"/>
              <a:ea typeface="Calibri"/>
              <a:cs typeface="Calibri"/>
              <a:sym typeface="Calibri"/>
            </a:endParaRPr>
          </a:p>
          <a:p>
            <a:pPr indent="-7938" lvl="0" marL="7938" marR="0" rtl="0" algn="l">
              <a:spcBef>
                <a:spcPts val="0"/>
              </a:spcBef>
              <a:spcAft>
                <a:spcPts val="0"/>
              </a:spcAft>
              <a:buNone/>
            </a:pPr>
            <a:r>
              <a:rPr lang="es-ES" sz="1400">
                <a:solidFill>
                  <a:schemeClr val="dk1"/>
                </a:solidFill>
                <a:latin typeface="Calibri"/>
                <a:ea typeface="Calibri"/>
                <a:cs typeface="Calibri"/>
                <a:sym typeface="Calibri"/>
              </a:rPr>
              <a:t>Fanjul, Gonzalo. “Las diez causas de la desigualdad”. En: El País (https://bit.ly/3duhktq). Madrid, 3 de noviembre del 2014. </a:t>
            </a:r>
            <a:endParaRPr/>
          </a:p>
          <a:p>
            <a:pPr indent="-7938" lvl="0" marL="7938" marR="0" rtl="0" algn="l">
              <a:spcBef>
                <a:spcPts val="0"/>
              </a:spcBef>
              <a:spcAft>
                <a:spcPts val="0"/>
              </a:spcAft>
              <a:buNone/>
            </a:pPr>
            <a:r>
              <a:t/>
            </a:r>
            <a:endParaRPr sz="1400">
              <a:solidFill>
                <a:schemeClr val="dk1"/>
              </a:solidFill>
              <a:latin typeface="Calibri"/>
              <a:ea typeface="Calibri"/>
              <a:cs typeface="Calibri"/>
              <a:sym typeface="Calibri"/>
            </a:endParaRPr>
          </a:p>
          <a:p>
            <a:pPr indent="-7938" lvl="0" marL="7938" marR="0" rtl="0" algn="l">
              <a:spcBef>
                <a:spcPts val="0"/>
              </a:spcBef>
              <a:spcAft>
                <a:spcPts val="0"/>
              </a:spcAft>
              <a:buNone/>
            </a:pPr>
            <a:r>
              <a:rPr lang="es-ES" sz="1400">
                <a:solidFill>
                  <a:schemeClr val="dk1"/>
                </a:solidFill>
                <a:latin typeface="Calibri"/>
                <a:ea typeface="Calibri"/>
                <a:cs typeface="Calibri"/>
                <a:sym typeface="Calibri"/>
              </a:rPr>
              <a:t>Fondo de Población de Las Naciones Unidas. Diez acciones para un mundo más igual. En: https://bit.ly/3dwqaqE. New York, 16 de octubre de 2017. </a:t>
            </a:r>
            <a:endParaRPr sz="1400">
              <a:solidFill>
                <a:srgbClr val="262626"/>
              </a:solidFill>
              <a:latin typeface="Calibri"/>
              <a:ea typeface="Calibri"/>
              <a:cs typeface="Calibri"/>
              <a:sym typeface="Calibri"/>
            </a:endParaRPr>
          </a:p>
          <a:p>
            <a:pPr indent="-174625" lvl="0" marL="174625" marR="0" rtl="0" algn="l">
              <a:spcBef>
                <a:spcPts val="0"/>
              </a:spcBef>
              <a:spcAft>
                <a:spcPts val="0"/>
              </a:spcAft>
              <a:buNone/>
            </a:pPr>
            <a:r>
              <a:t/>
            </a:r>
            <a:endParaRPr sz="1400">
              <a:solidFill>
                <a:srgbClr val="262626"/>
              </a:solidFill>
              <a:latin typeface="Calibri"/>
              <a:ea typeface="Calibri"/>
              <a:cs typeface="Calibri"/>
              <a:sym typeface="Calibri"/>
            </a:endParaRPr>
          </a:p>
        </p:txBody>
      </p:sp>
      <p:pic>
        <p:nvPicPr>
          <p:cNvPr id="598" name="Google Shape;598;p44"/>
          <p:cNvPicPr preferRelativeResize="0"/>
          <p:nvPr/>
        </p:nvPicPr>
        <p:blipFill rotWithShape="1">
          <a:blip r:embed="rId3">
            <a:alphaModFix/>
          </a:blip>
          <a:srcRect b="0" l="0" r="0" t="0"/>
          <a:stretch/>
        </p:blipFill>
        <p:spPr>
          <a:xfrm>
            <a:off x="1008064" y="959114"/>
            <a:ext cx="103867" cy="106967"/>
          </a:xfrm>
          <a:prstGeom prst="rect">
            <a:avLst/>
          </a:prstGeom>
          <a:noFill/>
          <a:ln>
            <a:noFill/>
          </a:ln>
        </p:spPr>
      </p:pic>
      <p:sp>
        <p:nvSpPr>
          <p:cNvPr id="599" name="Google Shape;599;p44"/>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600" name="Google Shape;600;p44"/>
          <p:cNvPicPr preferRelativeResize="0"/>
          <p:nvPr/>
        </p:nvPicPr>
        <p:blipFill rotWithShape="1">
          <a:blip r:embed="rId4">
            <a:alphaModFix amt="42000"/>
          </a:blip>
          <a:srcRect b="0" l="0" r="0" t="0"/>
          <a:stretch/>
        </p:blipFill>
        <p:spPr>
          <a:xfrm>
            <a:off x="6985000" y="3036889"/>
            <a:ext cx="1690688" cy="2197100"/>
          </a:xfrm>
          <a:prstGeom prst="rect">
            <a:avLst/>
          </a:prstGeom>
          <a:noFill/>
          <a:ln>
            <a:noFill/>
          </a:ln>
        </p:spPr>
      </p:pic>
      <p:sp>
        <p:nvSpPr>
          <p:cNvPr id="601" name="Google Shape;601;p44"/>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BIBLIOGRAFÍA</a:t>
            </a:r>
            <a:endParaRPr/>
          </a:p>
        </p:txBody>
      </p:sp>
      <p:pic>
        <p:nvPicPr>
          <p:cNvPr id="602" name="Google Shape;602;p44"/>
          <p:cNvPicPr preferRelativeResize="0"/>
          <p:nvPr/>
        </p:nvPicPr>
        <p:blipFill rotWithShape="1">
          <a:blip r:embed="rId3">
            <a:alphaModFix/>
          </a:blip>
          <a:srcRect b="0" l="0" r="0" t="0"/>
          <a:stretch/>
        </p:blipFill>
        <p:spPr>
          <a:xfrm>
            <a:off x="1014900" y="1817373"/>
            <a:ext cx="103867" cy="106967"/>
          </a:xfrm>
          <a:prstGeom prst="rect">
            <a:avLst/>
          </a:prstGeom>
          <a:noFill/>
          <a:ln>
            <a:noFill/>
          </a:ln>
        </p:spPr>
      </p:pic>
      <p:pic>
        <p:nvPicPr>
          <p:cNvPr id="603" name="Google Shape;603;p44"/>
          <p:cNvPicPr preferRelativeResize="0"/>
          <p:nvPr/>
        </p:nvPicPr>
        <p:blipFill rotWithShape="1">
          <a:blip r:embed="rId3">
            <a:alphaModFix/>
          </a:blip>
          <a:srcRect b="0" l="0" r="0" t="0"/>
          <a:stretch/>
        </p:blipFill>
        <p:spPr>
          <a:xfrm>
            <a:off x="1014900" y="2462803"/>
            <a:ext cx="103867" cy="106967"/>
          </a:xfrm>
          <a:prstGeom prst="rect">
            <a:avLst/>
          </a:prstGeom>
          <a:noFill/>
          <a:ln>
            <a:noFill/>
          </a:ln>
        </p:spPr>
      </p:pic>
      <p:pic>
        <p:nvPicPr>
          <p:cNvPr id="604" name="Google Shape;604;p44"/>
          <p:cNvPicPr preferRelativeResize="0"/>
          <p:nvPr/>
        </p:nvPicPr>
        <p:blipFill rotWithShape="1">
          <a:blip r:embed="rId3">
            <a:alphaModFix/>
          </a:blip>
          <a:srcRect b="0" l="0" r="0" t="0"/>
          <a:stretch/>
        </p:blipFill>
        <p:spPr>
          <a:xfrm>
            <a:off x="1014900" y="3312240"/>
            <a:ext cx="103867" cy="106967"/>
          </a:xfrm>
          <a:prstGeom prst="rect">
            <a:avLst/>
          </a:prstGeom>
          <a:noFill/>
          <a:ln>
            <a:noFill/>
          </a:ln>
        </p:spPr>
      </p:pic>
      <p:pic>
        <p:nvPicPr>
          <p:cNvPr id="605" name="Google Shape;605;p44"/>
          <p:cNvPicPr preferRelativeResize="0"/>
          <p:nvPr/>
        </p:nvPicPr>
        <p:blipFill rotWithShape="1">
          <a:blip r:embed="rId3">
            <a:alphaModFix/>
          </a:blip>
          <a:srcRect b="0" l="0" r="0" t="0"/>
          <a:stretch/>
        </p:blipFill>
        <p:spPr>
          <a:xfrm>
            <a:off x="1014900" y="3952048"/>
            <a:ext cx="103867" cy="106967"/>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45"/>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611" name="Google Shape;611;p45"/>
          <p:cNvPicPr preferRelativeResize="0"/>
          <p:nvPr/>
        </p:nvPicPr>
        <p:blipFill rotWithShape="1">
          <a:blip r:embed="rId3">
            <a:alphaModFix/>
          </a:blip>
          <a:srcRect b="0" l="0" r="0" t="0"/>
          <a:stretch/>
        </p:blipFill>
        <p:spPr>
          <a:xfrm>
            <a:off x="3924199" y="2666298"/>
            <a:ext cx="1295601" cy="38680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5"/>
          <p:cNvSpPr/>
          <p:nvPr/>
        </p:nvSpPr>
        <p:spPr>
          <a:xfrm>
            <a:off x="517940" y="1645659"/>
            <a:ext cx="8157748" cy="3588329"/>
          </a:xfrm>
          <a:prstGeom prst="roundRect">
            <a:avLst>
              <a:gd fmla="val 5987" name="adj"/>
            </a:avLst>
          </a:prstGeom>
          <a:solidFill>
            <a:srgbClr val="EE463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 name="Google Shape;94;p5"/>
          <p:cNvSpPr txBox="1"/>
          <p:nvPr/>
        </p:nvSpPr>
        <p:spPr>
          <a:xfrm>
            <a:off x="1778668" y="2520967"/>
            <a:ext cx="5998546" cy="173893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1800">
                <a:solidFill>
                  <a:schemeClr val="lt1"/>
                </a:solidFill>
                <a:latin typeface="Calibri"/>
                <a:ea typeface="Calibri"/>
                <a:cs typeface="Calibri"/>
                <a:sym typeface="Calibri"/>
              </a:rPr>
              <a:t>PARTICIPACIÓN CIUDADANA</a:t>
            </a:r>
            <a:endParaRPr/>
          </a:p>
          <a:p>
            <a:pPr indent="0" lvl="0" marL="0" marR="0" rtl="0" algn="l">
              <a:spcBef>
                <a:spcPts val="600"/>
              </a:spcBef>
              <a:spcAft>
                <a:spcPts val="0"/>
              </a:spcAft>
              <a:buNone/>
            </a:pPr>
            <a:r>
              <a:rPr lang="es-ES" sz="1800">
                <a:solidFill>
                  <a:schemeClr val="lt1"/>
                </a:solidFill>
                <a:latin typeface="Calibri"/>
                <a:ea typeface="Calibri"/>
                <a:cs typeface="Calibri"/>
                <a:sym typeface="Calibri"/>
              </a:rPr>
              <a:t>“Proceso gradual mediante el cual se incorpora a los ciudadanos, individual u organizadamente, en los procesos de decisión, fiscalización, control y ejecución de las acciones en el sector público o privado que los afectan en lo político, económico, social, cultural y ambiental”.</a:t>
            </a:r>
            <a:endParaRPr sz="1800">
              <a:solidFill>
                <a:schemeClr val="lt1"/>
              </a:solidFill>
              <a:latin typeface="Calibri"/>
              <a:ea typeface="Calibri"/>
              <a:cs typeface="Calibri"/>
              <a:sym typeface="Calibri"/>
            </a:endParaRPr>
          </a:p>
        </p:txBody>
      </p:sp>
      <p:pic>
        <p:nvPicPr>
          <p:cNvPr id="95" name="Google Shape;95;p5"/>
          <p:cNvPicPr preferRelativeResize="0"/>
          <p:nvPr/>
        </p:nvPicPr>
        <p:blipFill rotWithShape="1">
          <a:blip r:embed="rId3">
            <a:alphaModFix/>
          </a:blip>
          <a:srcRect b="0" l="0" r="0" t="0"/>
          <a:stretch/>
        </p:blipFill>
        <p:spPr>
          <a:xfrm>
            <a:off x="779740" y="666860"/>
            <a:ext cx="998927" cy="1686189"/>
          </a:xfrm>
          <a:prstGeom prst="rect">
            <a:avLst/>
          </a:prstGeom>
          <a:noFill/>
          <a:ln>
            <a:noFill/>
          </a:ln>
        </p:spPr>
      </p:pic>
      <p:sp>
        <p:nvSpPr>
          <p:cNvPr id="96" name="Google Shape;96;p5"/>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ESCALERA DE LA PARTICIPACIÓN: LOS 8 ESCALONES DE LA PARTICIPACIÓN</a:t>
            </a:r>
            <a:endParaRPr sz="1000">
              <a:solidFill>
                <a:srgbClr val="A5A5A5"/>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6"/>
          <p:cNvSpPr txBox="1"/>
          <p:nvPr/>
        </p:nvSpPr>
        <p:spPr>
          <a:xfrm>
            <a:off x="506612" y="916472"/>
            <a:ext cx="3130206" cy="1800493"/>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chemeClr val="dk1"/>
                </a:solidFill>
                <a:latin typeface="Calibri"/>
                <a:ea typeface="Calibri"/>
                <a:cs typeface="Calibri"/>
                <a:sym typeface="Calibri"/>
              </a:rPr>
              <a:t>ORIGEN DE LA ESCALERA</a:t>
            </a:r>
            <a:endParaRPr/>
          </a:p>
          <a:p>
            <a:pPr indent="0" lvl="0" marL="11725" marR="0" rtl="0" algn="l">
              <a:spcBef>
                <a:spcPts val="600"/>
              </a:spcBef>
              <a:spcAft>
                <a:spcPts val="0"/>
              </a:spcAft>
              <a:buNone/>
            </a:pPr>
            <a:r>
              <a:rPr lang="es-ES" sz="1600">
                <a:solidFill>
                  <a:schemeClr val="dk1"/>
                </a:solidFill>
                <a:latin typeface="Calibri"/>
                <a:ea typeface="Calibri"/>
                <a:cs typeface="Calibri"/>
                <a:sym typeface="Calibri"/>
              </a:rPr>
              <a:t>En 1969, la trabajadora social Sherry Arnstein presentó un ensayo en el que medía el grado de participación ciudadana según una escalera de ocho escalones que los ciudadanos cumplen o no. </a:t>
            </a:r>
            <a:endParaRPr/>
          </a:p>
        </p:txBody>
      </p:sp>
      <p:sp>
        <p:nvSpPr>
          <p:cNvPr id="103" name="Google Shape;103;p6"/>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ESCALERA DE LA PARTICIPACIÓN: LOS 8 ESCALONES DE LA PARTICIPACIÓN</a:t>
            </a:r>
            <a:endParaRPr sz="1000">
              <a:solidFill>
                <a:srgbClr val="A5A5A5"/>
              </a:solidFill>
              <a:latin typeface="Calibri"/>
              <a:ea typeface="Calibri"/>
              <a:cs typeface="Calibri"/>
              <a:sym typeface="Calibri"/>
            </a:endParaRPr>
          </a:p>
        </p:txBody>
      </p:sp>
      <p:pic>
        <p:nvPicPr>
          <p:cNvPr id="104" name="Google Shape;104;p6"/>
          <p:cNvPicPr preferRelativeResize="0"/>
          <p:nvPr/>
        </p:nvPicPr>
        <p:blipFill rotWithShape="1">
          <a:blip r:embed="rId3">
            <a:alphaModFix/>
          </a:blip>
          <a:srcRect b="0" l="0" r="0" t="0"/>
          <a:stretch/>
        </p:blipFill>
        <p:spPr>
          <a:xfrm>
            <a:off x="4067175" y="916472"/>
            <a:ext cx="5076825" cy="431027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7"/>
          <p:cNvSpPr txBox="1"/>
          <p:nvPr/>
        </p:nvSpPr>
        <p:spPr>
          <a:xfrm>
            <a:off x="509586" y="916000"/>
            <a:ext cx="8090045" cy="246221"/>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chemeClr val="dk1"/>
                </a:solidFill>
                <a:latin typeface="Calibri"/>
                <a:ea typeface="Calibri"/>
                <a:cs typeface="Calibri"/>
                <a:sym typeface="Calibri"/>
              </a:rPr>
              <a:t>LOS OCHO ESCALONES DE LA ESCALERA DE SHERRY ARNSTEIN</a:t>
            </a:r>
            <a:endParaRPr/>
          </a:p>
        </p:txBody>
      </p:sp>
      <p:sp>
        <p:nvSpPr>
          <p:cNvPr id="111" name="Google Shape;111;p7"/>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ESCALERA DE LA PARTICIPACIÓN: LOS 8 ESCALONES DE LA PARTICIPACIÓN</a:t>
            </a:r>
            <a:endParaRPr sz="1000">
              <a:solidFill>
                <a:srgbClr val="A5A5A5"/>
              </a:solidFill>
              <a:latin typeface="Calibri"/>
              <a:ea typeface="Calibri"/>
              <a:cs typeface="Calibri"/>
              <a:sym typeface="Calibri"/>
            </a:endParaRPr>
          </a:p>
        </p:txBody>
      </p:sp>
      <p:grpSp>
        <p:nvGrpSpPr>
          <p:cNvPr id="112" name="Google Shape;112;p7"/>
          <p:cNvGrpSpPr/>
          <p:nvPr/>
        </p:nvGrpSpPr>
        <p:grpSpPr>
          <a:xfrm>
            <a:off x="503238" y="1849444"/>
            <a:ext cx="5939608" cy="3036925"/>
            <a:chOff x="731356" y="2207073"/>
            <a:chExt cx="5794135" cy="3036925"/>
          </a:xfrm>
        </p:grpSpPr>
        <p:sp>
          <p:nvSpPr>
            <p:cNvPr id="113" name="Google Shape;113;p7"/>
            <p:cNvSpPr/>
            <p:nvPr/>
          </p:nvSpPr>
          <p:spPr>
            <a:xfrm>
              <a:off x="2435362" y="3732298"/>
              <a:ext cx="4090129" cy="360363"/>
            </a:xfrm>
            <a:prstGeom prst="rect">
              <a:avLst/>
            </a:prstGeom>
            <a:solidFill>
              <a:srgbClr val="00B2C3"/>
            </a:solidFill>
            <a:ln>
              <a:noFill/>
            </a:ln>
          </p:spPr>
          <p:txBody>
            <a:bodyPr anchorCtr="0" anchor="ctr" bIns="45700" lIns="91425" spcFirstLastPara="1" rIns="91425" wrap="square" tIns="45700">
              <a:noAutofit/>
            </a:bodyPr>
            <a:lstStyle/>
            <a:p>
              <a:pPr indent="-223838" lvl="0" marL="223838" marR="0" rtl="0" algn="l">
                <a:lnSpc>
                  <a:spcPct val="112857"/>
                </a:lnSpc>
                <a:spcBef>
                  <a:spcPts val="0"/>
                </a:spcBef>
                <a:spcAft>
                  <a:spcPts val="0"/>
                </a:spcAft>
                <a:buClr>
                  <a:schemeClr val="lt1"/>
                </a:buClr>
                <a:buSzPts val="1400"/>
                <a:buFont typeface="Arial"/>
                <a:buAutoNum type="arabicPeriod" startAt="4"/>
              </a:pPr>
              <a:r>
                <a:rPr b="1" lang="es-ES" sz="1400">
                  <a:solidFill>
                    <a:schemeClr val="lt1"/>
                  </a:solidFill>
                  <a:latin typeface="Calibri"/>
                  <a:ea typeface="Calibri"/>
                  <a:cs typeface="Calibri"/>
                  <a:sym typeface="Calibri"/>
                </a:rPr>
                <a:t>Consulta.  </a:t>
              </a:r>
              <a:endParaRPr sz="1400">
                <a:solidFill>
                  <a:schemeClr val="lt1"/>
                </a:solidFill>
                <a:latin typeface="Calibri"/>
                <a:ea typeface="Calibri"/>
                <a:cs typeface="Calibri"/>
                <a:sym typeface="Calibri"/>
              </a:endParaRPr>
            </a:p>
          </p:txBody>
        </p:sp>
        <p:grpSp>
          <p:nvGrpSpPr>
            <p:cNvPr id="114" name="Google Shape;114;p7"/>
            <p:cNvGrpSpPr/>
            <p:nvPr/>
          </p:nvGrpSpPr>
          <p:grpSpPr>
            <a:xfrm>
              <a:off x="731356" y="2207073"/>
              <a:ext cx="5794135" cy="3036925"/>
              <a:chOff x="731356" y="2207073"/>
              <a:chExt cx="5794135" cy="3036925"/>
            </a:xfrm>
          </p:grpSpPr>
          <p:sp>
            <p:nvSpPr>
              <p:cNvPr id="115" name="Google Shape;115;p7"/>
              <p:cNvSpPr/>
              <p:nvPr/>
            </p:nvSpPr>
            <p:spPr>
              <a:xfrm>
                <a:off x="731356" y="4883635"/>
                <a:ext cx="5794132" cy="360363"/>
              </a:xfrm>
              <a:prstGeom prst="rect">
                <a:avLst/>
              </a:prstGeom>
              <a:solidFill>
                <a:srgbClr val="EE4639"/>
              </a:solidFill>
              <a:ln>
                <a:noFill/>
              </a:ln>
            </p:spPr>
            <p:txBody>
              <a:bodyPr anchorCtr="0" anchor="ctr" bIns="45700" lIns="144000" spcFirstLastPara="1" rIns="91425" wrap="square" tIns="45700">
                <a:noAutofit/>
              </a:bodyPr>
              <a:lstStyle/>
              <a:p>
                <a:pPr indent="-227013" lvl="0" marL="227013" marR="0" rtl="0" algn="l">
                  <a:lnSpc>
                    <a:spcPct val="112857"/>
                  </a:lnSpc>
                  <a:spcBef>
                    <a:spcPts val="0"/>
                  </a:spcBef>
                  <a:spcAft>
                    <a:spcPts val="0"/>
                  </a:spcAft>
                  <a:buClr>
                    <a:schemeClr val="lt1"/>
                  </a:buClr>
                  <a:buSzPts val="1400"/>
                  <a:buFont typeface="Arial"/>
                  <a:buAutoNum type="arabicPeriod"/>
                </a:pPr>
                <a:r>
                  <a:rPr b="1" lang="es-ES" sz="1400">
                    <a:solidFill>
                      <a:schemeClr val="lt1"/>
                    </a:solidFill>
                    <a:latin typeface="Calibri"/>
                    <a:ea typeface="Calibri"/>
                    <a:cs typeface="Calibri"/>
                    <a:sym typeface="Calibri"/>
                  </a:rPr>
                  <a:t>Manipulación.</a:t>
                </a:r>
                <a:endParaRPr sz="1400">
                  <a:solidFill>
                    <a:schemeClr val="lt1"/>
                  </a:solidFill>
                  <a:latin typeface="Calibri"/>
                  <a:ea typeface="Calibri"/>
                  <a:cs typeface="Calibri"/>
                  <a:sym typeface="Calibri"/>
                </a:endParaRPr>
              </a:p>
            </p:txBody>
          </p:sp>
          <p:sp>
            <p:nvSpPr>
              <p:cNvPr id="116" name="Google Shape;116;p7"/>
              <p:cNvSpPr/>
              <p:nvPr/>
            </p:nvSpPr>
            <p:spPr>
              <a:xfrm>
                <a:off x="1299358" y="4499856"/>
                <a:ext cx="5226131" cy="360363"/>
              </a:xfrm>
              <a:prstGeom prst="rect">
                <a:avLst/>
              </a:prstGeom>
              <a:solidFill>
                <a:srgbClr val="EE4639"/>
              </a:solidFill>
              <a:ln>
                <a:noFill/>
              </a:ln>
            </p:spPr>
            <p:txBody>
              <a:bodyPr anchorCtr="0" anchor="ctr" bIns="45700" lIns="144000" spcFirstLastPara="1" rIns="91425" wrap="square" tIns="45700">
                <a:noAutofit/>
              </a:bodyPr>
              <a:lstStyle/>
              <a:p>
                <a:pPr indent="-227013" lvl="0" marL="227013" marR="0" rtl="0" algn="l">
                  <a:spcBef>
                    <a:spcPts val="0"/>
                  </a:spcBef>
                  <a:spcAft>
                    <a:spcPts val="0"/>
                  </a:spcAft>
                  <a:buClr>
                    <a:schemeClr val="lt1"/>
                  </a:buClr>
                  <a:buSzPts val="1400"/>
                  <a:buFont typeface="Arial"/>
                  <a:buAutoNum type="arabicPeriod" startAt="2"/>
                </a:pPr>
                <a:r>
                  <a:rPr b="1" lang="es-ES" sz="1400">
                    <a:solidFill>
                      <a:schemeClr val="lt1"/>
                    </a:solidFill>
                    <a:latin typeface="Calibri"/>
                    <a:ea typeface="Calibri"/>
                    <a:cs typeface="Calibri"/>
                    <a:sym typeface="Calibri"/>
                  </a:rPr>
                  <a:t>Terapia.</a:t>
                </a:r>
                <a:endParaRPr sz="1400">
                  <a:solidFill>
                    <a:schemeClr val="lt1"/>
                  </a:solidFill>
                  <a:latin typeface="Calibri"/>
                  <a:ea typeface="Calibri"/>
                  <a:cs typeface="Calibri"/>
                  <a:sym typeface="Calibri"/>
                </a:endParaRPr>
              </a:p>
            </p:txBody>
          </p:sp>
          <p:sp>
            <p:nvSpPr>
              <p:cNvPr id="117" name="Google Shape;117;p7"/>
              <p:cNvSpPr/>
              <p:nvPr/>
            </p:nvSpPr>
            <p:spPr>
              <a:xfrm>
                <a:off x="1867358" y="4113574"/>
                <a:ext cx="4658130" cy="360363"/>
              </a:xfrm>
              <a:prstGeom prst="rect">
                <a:avLst/>
              </a:prstGeom>
              <a:solidFill>
                <a:srgbClr val="00B2C3"/>
              </a:solidFill>
              <a:ln>
                <a:noFill/>
              </a:ln>
            </p:spPr>
            <p:txBody>
              <a:bodyPr anchorCtr="0" anchor="ctr" bIns="45700" lIns="144000" spcFirstLastPara="1" rIns="91425" wrap="square" tIns="45700">
                <a:noAutofit/>
              </a:bodyPr>
              <a:lstStyle/>
              <a:p>
                <a:pPr indent="-222250" lvl="0" marL="222250" marR="0" rtl="0" algn="l">
                  <a:spcBef>
                    <a:spcPts val="0"/>
                  </a:spcBef>
                  <a:spcAft>
                    <a:spcPts val="0"/>
                  </a:spcAft>
                  <a:buClr>
                    <a:schemeClr val="lt1"/>
                  </a:buClr>
                  <a:buSzPts val="1400"/>
                  <a:buFont typeface="Arial"/>
                  <a:buAutoNum type="arabicPeriod" startAt="3"/>
                </a:pPr>
                <a:r>
                  <a:rPr b="1" lang="es-ES" sz="1400">
                    <a:solidFill>
                      <a:schemeClr val="lt1"/>
                    </a:solidFill>
                    <a:latin typeface="Calibri"/>
                    <a:ea typeface="Calibri"/>
                    <a:cs typeface="Calibri"/>
                    <a:sym typeface="Calibri"/>
                  </a:rPr>
                  <a:t>Información.</a:t>
                </a:r>
                <a:endParaRPr sz="1400">
                  <a:solidFill>
                    <a:schemeClr val="lt1"/>
                  </a:solidFill>
                  <a:latin typeface="Calibri"/>
                  <a:ea typeface="Calibri"/>
                  <a:cs typeface="Calibri"/>
                  <a:sym typeface="Calibri"/>
                </a:endParaRPr>
              </a:p>
            </p:txBody>
          </p:sp>
          <p:sp>
            <p:nvSpPr>
              <p:cNvPr id="118" name="Google Shape;118;p7"/>
              <p:cNvSpPr/>
              <p:nvPr/>
            </p:nvSpPr>
            <p:spPr>
              <a:xfrm>
                <a:off x="3003364" y="3351022"/>
                <a:ext cx="3522127" cy="360363"/>
              </a:xfrm>
              <a:prstGeom prst="rect">
                <a:avLst/>
              </a:prstGeom>
              <a:solidFill>
                <a:srgbClr val="00B2C3"/>
              </a:solidFill>
              <a:ln>
                <a:noFill/>
              </a:ln>
            </p:spPr>
            <p:txBody>
              <a:bodyPr anchorCtr="0" anchor="ctr" bIns="45700" lIns="144000" spcFirstLastPara="1" rIns="91425" wrap="square" tIns="45700">
                <a:noAutofit/>
              </a:bodyPr>
              <a:lstStyle/>
              <a:p>
                <a:pPr indent="-223838" lvl="0" marL="223838" marR="0" rtl="0" algn="l">
                  <a:lnSpc>
                    <a:spcPct val="112857"/>
                  </a:lnSpc>
                  <a:spcBef>
                    <a:spcPts val="0"/>
                  </a:spcBef>
                  <a:spcAft>
                    <a:spcPts val="0"/>
                  </a:spcAft>
                  <a:buClr>
                    <a:schemeClr val="lt1"/>
                  </a:buClr>
                  <a:buSzPts val="1400"/>
                  <a:buFont typeface="Arial"/>
                  <a:buAutoNum type="arabicPeriod" startAt="5"/>
                </a:pPr>
                <a:r>
                  <a:rPr b="1" lang="es-ES" sz="1400">
                    <a:solidFill>
                      <a:schemeClr val="lt1"/>
                    </a:solidFill>
                    <a:latin typeface="Calibri"/>
                    <a:ea typeface="Calibri"/>
                    <a:cs typeface="Calibri"/>
                    <a:sym typeface="Calibri"/>
                  </a:rPr>
                  <a:t>Apaciguamiento. </a:t>
                </a:r>
                <a:endParaRPr b="1" sz="1400">
                  <a:solidFill>
                    <a:schemeClr val="lt1"/>
                  </a:solidFill>
                  <a:latin typeface="Calibri"/>
                  <a:ea typeface="Calibri"/>
                  <a:cs typeface="Calibri"/>
                  <a:sym typeface="Calibri"/>
                </a:endParaRPr>
              </a:p>
            </p:txBody>
          </p:sp>
          <p:sp>
            <p:nvSpPr>
              <p:cNvPr id="119" name="Google Shape;119;p7"/>
              <p:cNvSpPr/>
              <p:nvPr/>
            </p:nvSpPr>
            <p:spPr>
              <a:xfrm>
                <a:off x="3571366" y="2967243"/>
                <a:ext cx="2954125" cy="360363"/>
              </a:xfrm>
              <a:prstGeom prst="rect">
                <a:avLst/>
              </a:prstGeom>
              <a:solidFill>
                <a:srgbClr val="FF7828"/>
              </a:solidFill>
              <a:ln>
                <a:noFill/>
              </a:ln>
            </p:spPr>
            <p:txBody>
              <a:bodyPr anchorCtr="0" anchor="ctr" bIns="45700" lIns="144000" spcFirstLastPara="1" rIns="91425" wrap="square" tIns="45700">
                <a:noAutofit/>
              </a:bodyPr>
              <a:lstStyle/>
              <a:p>
                <a:pPr indent="-223838" lvl="0" marL="223838" marR="0" rtl="0" algn="l">
                  <a:lnSpc>
                    <a:spcPct val="112857"/>
                  </a:lnSpc>
                  <a:spcBef>
                    <a:spcPts val="0"/>
                  </a:spcBef>
                  <a:spcAft>
                    <a:spcPts val="0"/>
                  </a:spcAft>
                  <a:buClr>
                    <a:schemeClr val="lt1"/>
                  </a:buClr>
                  <a:buSzPts val="1400"/>
                  <a:buFont typeface="Arial"/>
                  <a:buAutoNum type="arabicPeriod" startAt="6"/>
                </a:pPr>
                <a:r>
                  <a:rPr b="1" lang="es-ES" sz="1400">
                    <a:solidFill>
                      <a:schemeClr val="lt1"/>
                    </a:solidFill>
                    <a:latin typeface="Calibri"/>
                    <a:ea typeface="Calibri"/>
                    <a:cs typeface="Calibri"/>
                    <a:sym typeface="Calibri"/>
                  </a:rPr>
                  <a:t>Asociación. </a:t>
                </a:r>
                <a:endParaRPr sz="1400">
                  <a:solidFill>
                    <a:schemeClr val="lt1"/>
                  </a:solidFill>
                  <a:latin typeface="Calibri"/>
                  <a:ea typeface="Calibri"/>
                  <a:cs typeface="Calibri"/>
                  <a:sym typeface="Calibri"/>
                </a:endParaRPr>
              </a:p>
            </p:txBody>
          </p:sp>
          <p:sp>
            <p:nvSpPr>
              <p:cNvPr id="120" name="Google Shape;120;p7"/>
              <p:cNvSpPr/>
              <p:nvPr/>
            </p:nvSpPr>
            <p:spPr>
              <a:xfrm>
                <a:off x="4139369" y="2587140"/>
                <a:ext cx="2386122" cy="360363"/>
              </a:xfrm>
              <a:prstGeom prst="rect">
                <a:avLst/>
              </a:prstGeom>
              <a:solidFill>
                <a:srgbClr val="FF7828"/>
              </a:solidFill>
              <a:ln>
                <a:noFill/>
              </a:ln>
            </p:spPr>
            <p:txBody>
              <a:bodyPr anchorCtr="0" anchor="ctr" bIns="45700" lIns="144000" spcFirstLastPara="1" rIns="91425" wrap="square" tIns="45700">
                <a:noAutofit/>
              </a:bodyPr>
              <a:lstStyle/>
              <a:p>
                <a:pPr indent="-223838" lvl="0" marL="223838" marR="0" rtl="0" algn="l">
                  <a:lnSpc>
                    <a:spcPct val="112857"/>
                  </a:lnSpc>
                  <a:spcBef>
                    <a:spcPts val="0"/>
                  </a:spcBef>
                  <a:spcAft>
                    <a:spcPts val="0"/>
                  </a:spcAft>
                  <a:buClr>
                    <a:schemeClr val="lt1"/>
                  </a:buClr>
                  <a:buSzPts val="1400"/>
                  <a:buFont typeface="Arial"/>
                  <a:buAutoNum type="arabicPeriod" startAt="7"/>
                </a:pPr>
                <a:r>
                  <a:rPr b="1" lang="es-ES" sz="1400">
                    <a:solidFill>
                      <a:schemeClr val="lt1"/>
                    </a:solidFill>
                    <a:latin typeface="Calibri"/>
                    <a:ea typeface="Calibri"/>
                    <a:cs typeface="Calibri"/>
                    <a:sym typeface="Calibri"/>
                  </a:rPr>
                  <a:t>Poder delegado. </a:t>
                </a:r>
                <a:endParaRPr sz="1400">
                  <a:solidFill>
                    <a:schemeClr val="lt1"/>
                  </a:solidFill>
                  <a:latin typeface="Calibri"/>
                  <a:ea typeface="Calibri"/>
                  <a:cs typeface="Calibri"/>
                  <a:sym typeface="Calibri"/>
                </a:endParaRPr>
              </a:p>
            </p:txBody>
          </p:sp>
          <p:sp>
            <p:nvSpPr>
              <p:cNvPr id="121" name="Google Shape;121;p7"/>
              <p:cNvSpPr/>
              <p:nvPr/>
            </p:nvSpPr>
            <p:spPr>
              <a:xfrm>
                <a:off x="4707371" y="2207073"/>
                <a:ext cx="1818120" cy="360363"/>
              </a:xfrm>
              <a:prstGeom prst="rect">
                <a:avLst/>
              </a:prstGeom>
              <a:solidFill>
                <a:srgbClr val="FF7828"/>
              </a:solidFill>
              <a:ln>
                <a:noFill/>
              </a:ln>
            </p:spPr>
            <p:txBody>
              <a:bodyPr anchorCtr="0" anchor="ctr" bIns="45700" lIns="144000" spcFirstLastPara="1" rIns="91425" wrap="square" tIns="45700">
                <a:noAutofit/>
              </a:bodyPr>
              <a:lstStyle/>
              <a:p>
                <a:pPr indent="-223838" lvl="0" marL="223838" marR="0" rtl="0" algn="l">
                  <a:lnSpc>
                    <a:spcPct val="112857"/>
                  </a:lnSpc>
                  <a:spcBef>
                    <a:spcPts val="0"/>
                  </a:spcBef>
                  <a:spcAft>
                    <a:spcPts val="0"/>
                  </a:spcAft>
                  <a:buClr>
                    <a:schemeClr val="lt1"/>
                  </a:buClr>
                  <a:buSzPts val="1400"/>
                  <a:buFont typeface="Arial"/>
                  <a:buAutoNum type="arabicPeriod" startAt="8"/>
                </a:pPr>
                <a:r>
                  <a:rPr b="1" lang="es-ES" sz="1400">
                    <a:solidFill>
                      <a:schemeClr val="lt1"/>
                    </a:solidFill>
                    <a:latin typeface="Calibri"/>
                    <a:ea typeface="Calibri"/>
                    <a:cs typeface="Calibri"/>
                    <a:sym typeface="Calibri"/>
                  </a:rPr>
                  <a:t>Control ciudadano. </a:t>
                </a:r>
                <a:endParaRPr b="1" sz="1400">
                  <a:solidFill>
                    <a:schemeClr val="lt1"/>
                  </a:solidFill>
                  <a:latin typeface="Calibri"/>
                  <a:ea typeface="Calibri"/>
                  <a:cs typeface="Calibri"/>
                  <a:sym typeface="Calibri"/>
                </a:endParaRPr>
              </a:p>
            </p:txBody>
          </p:sp>
        </p:grpSp>
      </p:grpSp>
      <p:sp>
        <p:nvSpPr>
          <p:cNvPr id="122" name="Google Shape;122;p7"/>
          <p:cNvSpPr txBox="1"/>
          <p:nvPr/>
        </p:nvSpPr>
        <p:spPr>
          <a:xfrm>
            <a:off x="6778655" y="4379479"/>
            <a:ext cx="1647216" cy="246221"/>
          </a:xfrm>
          <a:prstGeom prst="rect">
            <a:avLst/>
          </a:prstGeom>
          <a:noFill/>
          <a:ln>
            <a:noFill/>
          </a:ln>
        </p:spPr>
        <p:txBody>
          <a:bodyPr anchorCtr="0" anchor="t" bIns="0" lIns="0" spcFirstLastPara="1" rIns="0" wrap="square" tIns="0">
            <a:spAutoFit/>
          </a:bodyPr>
          <a:lstStyle/>
          <a:p>
            <a:pPr indent="0" lvl="0" marL="11725" marR="0" rtl="0" algn="ctr">
              <a:spcBef>
                <a:spcPts val="0"/>
              </a:spcBef>
              <a:spcAft>
                <a:spcPts val="0"/>
              </a:spcAft>
              <a:buNone/>
            </a:pPr>
            <a:r>
              <a:rPr b="1" lang="es-ES" sz="1600">
                <a:solidFill>
                  <a:srgbClr val="EE4639"/>
                </a:solidFill>
                <a:latin typeface="Calibri"/>
                <a:ea typeface="Calibri"/>
                <a:cs typeface="Calibri"/>
                <a:sym typeface="Calibri"/>
              </a:rPr>
              <a:t>NO PARTICIPACIÓN</a:t>
            </a:r>
            <a:endParaRPr/>
          </a:p>
        </p:txBody>
      </p:sp>
      <p:sp>
        <p:nvSpPr>
          <p:cNvPr id="123" name="Google Shape;123;p7"/>
          <p:cNvSpPr txBox="1"/>
          <p:nvPr/>
        </p:nvSpPr>
        <p:spPr>
          <a:xfrm>
            <a:off x="6747029" y="3242589"/>
            <a:ext cx="1647215" cy="492443"/>
          </a:xfrm>
          <a:prstGeom prst="rect">
            <a:avLst/>
          </a:prstGeom>
          <a:noFill/>
          <a:ln>
            <a:noFill/>
          </a:ln>
        </p:spPr>
        <p:txBody>
          <a:bodyPr anchorCtr="0" anchor="t" bIns="0" lIns="0" spcFirstLastPara="1" rIns="0" wrap="square" tIns="0">
            <a:spAutoFit/>
          </a:bodyPr>
          <a:lstStyle/>
          <a:p>
            <a:pPr indent="0" lvl="0" marL="11725" marR="0" rtl="0" algn="ctr">
              <a:spcBef>
                <a:spcPts val="0"/>
              </a:spcBef>
              <a:spcAft>
                <a:spcPts val="0"/>
              </a:spcAft>
              <a:buNone/>
            </a:pPr>
            <a:r>
              <a:rPr b="1" lang="es-ES" sz="1600">
                <a:solidFill>
                  <a:srgbClr val="00B2C3"/>
                </a:solidFill>
                <a:latin typeface="Calibri"/>
                <a:ea typeface="Calibri"/>
                <a:cs typeface="Calibri"/>
                <a:sym typeface="Calibri"/>
              </a:rPr>
              <a:t>GRADOS DE SIMBOLISMO</a:t>
            </a:r>
            <a:endParaRPr/>
          </a:p>
        </p:txBody>
      </p:sp>
      <p:sp>
        <p:nvSpPr>
          <p:cNvPr id="124" name="Google Shape;124;p7"/>
          <p:cNvSpPr txBox="1"/>
          <p:nvPr/>
        </p:nvSpPr>
        <p:spPr>
          <a:xfrm>
            <a:off x="6778655" y="1940757"/>
            <a:ext cx="1583962" cy="738664"/>
          </a:xfrm>
          <a:prstGeom prst="rect">
            <a:avLst/>
          </a:prstGeom>
          <a:noFill/>
          <a:ln>
            <a:noFill/>
          </a:ln>
        </p:spPr>
        <p:txBody>
          <a:bodyPr anchorCtr="0" anchor="t" bIns="0" lIns="0" spcFirstLastPara="1" rIns="0" wrap="square" tIns="0">
            <a:spAutoFit/>
          </a:bodyPr>
          <a:lstStyle/>
          <a:p>
            <a:pPr indent="0" lvl="0" marL="11725" marR="0" rtl="0" algn="ctr">
              <a:spcBef>
                <a:spcPts val="0"/>
              </a:spcBef>
              <a:spcAft>
                <a:spcPts val="0"/>
              </a:spcAft>
              <a:buNone/>
            </a:pPr>
            <a:r>
              <a:rPr b="1" lang="es-ES" sz="1600">
                <a:solidFill>
                  <a:srgbClr val="FF7828"/>
                </a:solidFill>
                <a:latin typeface="Calibri"/>
                <a:ea typeface="Calibri"/>
                <a:cs typeface="Calibri"/>
                <a:sym typeface="Calibri"/>
              </a:rPr>
              <a:t>GRADOS DE PODER CIUDADANO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8"/>
          <p:cNvSpPr txBox="1"/>
          <p:nvPr/>
        </p:nvSpPr>
        <p:spPr>
          <a:xfrm>
            <a:off x="506414" y="915988"/>
            <a:ext cx="3670950" cy="1554272"/>
          </a:xfrm>
          <a:prstGeom prst="rect">
            <a:avLst/>
          </a:prstGeom>
          <a:noFill/>
          <a:ln>
            <a:noFill/>
          </a:ln>
        </p:spPr>
        <p:txBody>
          <a:bodyPr anchorCtr="0" anchor="t" bIns="0" lIns="0" spcFirstLastPara="1" rIns="0" wrap="square" tIns="0">
            <a:spAutoFit/>
          </a:bodyPr>
          <a:lstStyle/>
          <a:p>
            <a:pPr indent="0" lvl="0" marL="11725" marR="0" rtl="0" algn="l">
              <a:spcBef>
                <a:spcPts val="0"/>
              </a:spcBef>
              <a:spcAft>
                <a:spcPts val="0"/>
              </a:spcAft>
              <a:buNone/>
            </a:pPr>
            <a:r>
              <a:rPr b="1" lang="es-ES" sz="1600">
                <a:solidFill>
                  <a:schemeClr val="dk1"/>
                </a:solidFill>
                <a:latin typeface="Calibri"/>
                <a:ea typeface="Calibri"/>
                <a:cs typeface="Calibri"/>
                <a:sym typeface="Calibri"/>
              </a:rPr>
              <a:t>MODELO PARA MEJORAR</a:t>
            </a:r>
            <a:endParaRPr/>
          </a:p>
          <a:p>
            <a:pPr indent="0" lvl="0" marL="11725" marR="0" rtl="0" algn="l">
              <a:spcBef>
                <a:spcPts val="600"/>
              </a:spcBef>
              <a:spcAft>
                <a:spcPts val="0"/>
              </a:spcAft>
              <a:buNone/>
            </a:pPr>
            <a:r>
              <a:rPr lang="es-ES" sz="1600">
                <a:solidFill>
                  <a:schemeClr val="dk1"/>
                </a:solidFill>
                <a:latin typeface="Calibri"/>
                <a:ea typeface="Calibri"/>
                <a:cs typeface="Calibri"/>
                <a:sym typeface="Calibri"/>
              </a:rPr>
              <a:t>La Escalera de la Participación (de Arnstein y de Hart) es un modelo estratégico para identificar qué tan activa es la participación o no de una persona o grupo de personas en nuestra sociedad.</a:t>
            </a:r>
            <a:endParaRPr/>
          </a:p>
        </p:txBody>
      </p:sp>
      <p:sp>
        <p:nvSpPr>
          <p:cNvPr id="131" name="Google Shape;131;p8"/>
          <p:cNvSpPr txBox="1"/>
          <p:nvPr/>
        </p:nvSpPr>
        <p:spPr>
          <a:xfrm flipH="1">
            <a:off x="4751387" y="4927554"/>
            <a:ext cx="3925027" cy="307777"/>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s-ES" sz="1000">
                <a:solidFill>
                  <a:srgbClr val="262626"/>
                </a:solidFill>
                <a:latin typeface="Calibri"/>
                <a:ea typeface="Calibri"/>
                <a:cs typeface="Calibri"/>
                <a:sym typeface="Calibri"/>
              </a:rPr>
              <a:t>Todos podemos superar el primer escalón. </a:t>
            </a:r>
            <a:br>
              <a:rPr lang="es-ES" sz="1000">
                <a:solidFill>
                  <a:srgbClr val="262626"/>
                </a:solidFill>
                <a:latin typeface="Calibri"/>
                <a:ea typeface="Calibri"/>
                <a:cs typeface="Calibri"/>
                <a:sym typeface="Calibri"/>
              </a:rPr>
            </a:br>
            <a:r>
              <a:rPr lang="es-ES" sz="1000">
                <a:solidFill>
                  <a:schemeClr val="dk1"/>
                </a:solidFill>
                <a:latin typeface="Calibri"/>
                <a:ea typeface="Calibri"/>
                <a:cs typeface="Calibri"/>
                <a:sym typeface="Calibri"/>
              </a:rPr>
              <a:t>(Crédito: Prensa Libre)</a:t>
            </a:r>
            <a:endParaRPr/>
          </a:p>
        </p:txBody>
      </p:sp>
      <p:sp>
        <p:nvSpPr>
          <p:cNvPr id="132" name="Google Shape;132;p8"/>
          <p:cNvSpPr/>
          <p:nvPr/>
        </p:nvSpPr>
        <p:spPr>
          <a:xfrm>
            <a:off x="503237" y="377440"/>
            <a:ext cx="4786781"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lang="es-ES" sz="1000">
                <a:solidFill>
                  <a:srgbClr val="7F7F7F"/>
                </a:solidFill>
                <a:latin typeface="Calibri"/>
                <a:ea typeface="Calibri"/>
                <a:cs typeface="Calibri"/>
                <a:sym typeface="Calibri"/>
              </a:rPr>
              <a:t>+ </a:t>
            </a:r>
            <a:r>
              <a:rPr lang="es-ES" sz="1000">
                <a:solidFill>
                  <a:srgbClr val="A5A5A5"/>
                </a:solidFill>
                <a:latin typeface="Calibri"/>
                <a:ea typeface="Calibri"/>
                <a:cs typeface="Calibri"/>
                <a:sym typeface="Calibri"/>
              </a:rPr>
              <a:t>LA ESCALERA DE LA PARTICIPACIÓN: LOS 8 ESCALONES DE LA PARTICIPACIÓN</a:t>
            </a:r>
            <a:endParaRPr sz="1000">
              <a:solidFill>
                <a:srgbClr val="A5A5A5"/>
              </a:solidFill>
              <a:latin typeface="Calibri"/>
              <a:ea typeface="Calibri"/>
              <a:cs typeface="Calibri"/>
              <a:sym typeface="Calibri"/>
            </a:endParaRPr>
          </a:p>
        </p:txBody>
      </p:sp>
      <p:pic>
        <p:nvPicPr>
          <p:cNvPr id="133" name="Google Shape;133;p8"/>
          <p:cNvPicPr preferRelativeResize="0"/>
          <p:nvPr/>
        </p:nvPicPr>
        <p:blipFill rotWithShape="1">
          <a:blip r:embed="rId3">
            <a:alphaModFix/>
          </a:blip>
          <a:srcRect b="0" l="0" r="0" t="0"/>
          <a:stretch/>
        </p:blipFill>
        <p:spPr>
          <a:xfrm>
            <a:off x="4751387" y="915988"/>
            <a:ext cx="3925029" cy="3957637"/>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9"/>
          <p:cNvPicPr preferRelativeResize="0"/>
          <p:nvPr/>
        </p:nvPicPr>
        <p:blipFill rotWithShape="1">
          <a:blip r:embed="rId3">
            <a:alphaModFix/>
          </a:blip>
          <a:srcRect b="0" l="0" r="0" t="0"/>
          <a:stretch/>
        </p:blipFill>
        <p:spPr>
          <a:xfrm>
            <a:off x="770639" y="827620"/>
            <a:ext cx="7611366" cy="3822174"/>
          </a:xfrm>
          <a:prstGeom prst="rect">
            <a:avLst/>
          </a:prstGeom>
          <a:noFill/>
          <a:ln>
            <a:noFill/>
          </a:ln>
        </p:spPr>
      </p:pic>
      <p:pic>
        <p:nvPicPr>
          <p:cNvPr id="140" name="Google Shape;140;p9">
            <a:hlinkClick r:id="rId4"/>
          </p:cNvPr>
          <p:cNvPicPr preferRelativeResize="0"/>
          <p:nvPr/>
        </p:nvPicPr>
        <p:blipFill rotWithShape="1">
          <a:blip r:embed="rId5">
            <a:alphaModFix/>
          </a:blip>
          <a:srcRect b="0" l="0" r="0" t="0"/>
          <a:stretch/>
        </p:blipFill>
        <p:spPr>
          <a:xfrm>
            <a:off x="1666011" y="1119348"/>
            <a:ext cx="5833979" cy="2779324"/>
          </a:xfrm>
          <a:prstGeom prst="roundRect">
            <a:avLst>
              <a:gd fmla="val 12666" name="adj"/>
            </a:avLst>
          </a:prstGeom>
          <a:noFill/>
          <a:ln>
            <a:noFill/>
          </a:ln>
        </p:spPr>
      </p:pic>
      <p:sp>
        <p:nvSpPr>
          <p:cNvPr id="141" name="Google Shape;141;p9"/>
          <p:cNvSpPr txBox="1"/>
          <p:nvPr/>
        </p:nvSpPr>
        <p:spPr>
          <a:xfrm>
            <a:off x="1499337" y="4371232"/>
            <a:ext cx="6067790" cy="44627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s-ES" sz="1400">
                <a:solidFill>
                  <a:schemeClr val="dk1"/>
                </a:solidFill>
                <a:latin typeface="Calibri"/>
                <a:ea typeface="Calibri"/>
                <a:cs typeface="Calibri"/>
                <a:sym typeface="Calibri"/>
              </a:rPr>
              <a:t>ESCALERA DE PARTICIPACIÓN COMUNITARIA</a:t>
            </a:r>
            <a:endParaRPr/>
          </a:p>
          <a:p>
            <a:pPr indent="222250" lvl="0" marL="0" marR="0" rtl="0" algn="l">
              <a:spcBef>
                <a:spcPts val="600"/>
              </a:spcBef>
              <a:spcAft>
                <a:spcPts val="0"/>
              </a:spcAft>
              <a:buNone/>
            </a:pPr>
            <a:r>
              <a:rPr lang="es-ES" sz="1000">
                <a:solidFill>
                  <a:srgbClr val="A5A5A5"/>
                </a:solidFill>
                <a:latin typeface="Calibri"/>
                <a:ea typeface="Calibri"/>
                <a:cs typeface="Calibri"/>
                <a:sym typeface="Calibri"/>
              </a:rPr>
              <a:t>https://www.youtube.com/watch?v=Vp_07R-kKSA </a:t>
            </a:r>
            <a:endParaRPr/>
          </a:p>
        </p:txBody>
      </p:sp>
      <p:sp>
        <p:nvSpPr>
          <p:cNvPr id="142" name="Google Shape;142;p9"/>
          <p:cNvSpPr/>
          <p:nvPr/>
        </p:nvSpPr>
        <p:spPr>
          <a:xfrm>
            <a:off x="683568" y="481236"/>
            <a:ext cx="544831" cy="193899"/>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s-ES" sz="1400">
                <a:solidFill>
                  <a:srgbClr val="00B1C3"/>
                </a:solidFill>
                <a:latin typeface="Calibri"/>
                <a:ea typeface="Calibri"/>
                <a:cs typeface="Calibri"/>
                <a:sym typeface="Calibri"/>
              </a:rPr>
              <a:t>VIDEO</a:t>
            </a:r>
            <a:endParaRPr b="1" sz="1600">
              <a:solidFill>
                <a:srgbClr val="00B1C3"/>
              </a:solidFill>
              <a:latin typeface="Calibri"/>
              <a:ea typeface="Calibri"/>
              <a:cs typeface="Calibri"/>
              <a:sym typeface="Calibri"/>
            </a:endParaRPr>
          </a:p>
        </p:txBody>
      </p:sp>
      <p:grpSp>
        <p:nvGrpSpPr>
          <p:cNvPr id="143" name="Google Shape;143;p9"/>
          <p:cNvGrpSpPr/>
          <p:nvPr/>
        </p:nvGrpSpPr>
        <p:grpSpPr>
          <a:xfrm>
            <a:off x="514858" y="499074"/>
            <a:ext cx="131794" cy="132296"/>
            <a:chOff x="511902" y="912279"/>
            <a:chExt cx="281320" cy="282391"/>
          </a:xfrm>
        </p:grpSpPr>
        <p:sp>
          <p:nvSpPr>
            <p:cNvPr id="144" name="Google Shape;144;p9"/>
            <p:cNvSpPr/>
            <p:nvPr/>
          </p:nvSpPr>
          <p:spPr>
            <a:xfrm rot="5400000">
              <a:off x="511366" y="912814"/>
              <a:ext cx="282391" cy="281320"/>
            </a:xfrm>
            <a:prstGeom prst="ellipse">
              <a:avLst/>
            </a:prstGeom>
            <a:solidFill>
              <a:srgbClr val="00B1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145" name="Google Shape;145;p9"/>
            <p:cNvPicPr preferRelativeResize="0"/>
            <p:nvPr/>
          </p:nvPicPr>
          <p:blipFill rotWithShape="1">
            <a:blip r:embed="rId6">
              <a:alphaModFix/>
            </a:blip>
            <a:srcRect b="0" l="0" r="0" t="0"/>
            <a:stretch/>
          </p:blipFill>
          <p:spPr>
            <a:xfrm rot="5400000">
              <a:off x="578093" y="979007"/>
              <a:ext cx="148937" cy="148937"/>
            </a:xfrm>
            <a:prstGeom prst="rect">
              <a:avLst/>
            </a:prstGeom>
            <a:noFill/>
            <a:ln>
              <a:noFill/>
            </a:ln>
          </p:spPr>
        </p:pic>
      </p:grpSp>
      <p:pic>
        <p:nvPicPr>
          <p:cNvPr id="146" name="Google Shape;146;p9"/>
          <p:cNvPicPr preferRelativeResize="0"/>
          <p:nvPr/>
        </p:nvPicPr>
        <p:blipFill rotWithShape="1">
          <a:blip r:embed="rId7">
            <a:alphaModFix/>
          </a:blip>
          <a:srcRect b="0" l="0" r="0" t="0"/>
          <a:stretch/>
        </p:blipFill>
        <p:spPr>
          <a:xfrm>
            <a:off x="1504950" y="4652666"/>
            <a:ext cx="185286" cy="1778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Diseño predeterminado">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2006-06-01T21:36:52Z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19D43025-9DC0-4639-AA56-AA99075C13AC</vt:lpwstr>
  </property>
  <property fmtid="{D5CDD505-2E9C-101B-9397-08002B2CF9AE}" pid="3" name="ArticulatePath">
    <vt:lpwstr>30107-S07-PPT</vt:lpwstr>
  </property>
</Properties>
</file>